
<file path=[Content_Types].xml><?xml version="1.0" encoding="utf-8"?>
<Types xmlns="http://schemas.openxmlformats.org/package/2006/content-types">
  <Default Extension="png" ContentType="image/png"/>
  <Default Extension="vsd" ContentType="application/vnd.visio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51" r:id="rId1"/>
  </p:sldMasterIdLst>
  <p:notesMasterIdLst>
    <p:notesMasterId r:id="rId49"/>
  </p:notesMasterIdLst>
  <p:handoutMasterIdLst>
    <p:handoutMasterId r:id="rId50"/>
  </p:handoutMasterIdLst>
  <p:sldIdLst>
    <p:sldId id="287" r:id="rId2"/>
    <p:sldId id="394" r:id="rId3"/>
    <p:sldId id="437" r:id="rId4"/>
    <p:sldId id="438" r:id="rId5"/>
    <p:sldId id="424" r:id="rId6"/>
    <p:sldId id="408" r:id="rId7"/>
    <p:sldId id="439" r:id="rId8"/>
    <p:sldId id="446" r:id="rId9"/>
    <p:sldId id="445" r:id="rId10"/>
    <p:sldId id="448" r:id="rId11"/>
    <p:sldId id="449" r:id="rId12"/>
    <p:sldId id="447" r:id="rId13"/>
    <p:sldId id="450" r:id="rId14"/>
    <p:sldId id="444" r:id="rId15"/>
    <p:sldId id="441" r:id="rId16"/>
    <p:sldId id="440" r:id="rId17"/>
    <p:sldId id="381" r:id="rId18"/>
    <p:sldId id="442" r:id="rId19"/>
    <p:sldId id="380" r:id="rId20"/>
    <p:sldId id="389" r:id="rId21"/>
    <p:sldId id="390" r:id="rId22"/>
    <p:sldId id="362" r:id="rId23"/>
    <p:sldId id="384" r:id="rId24"/>
    <p:sldId id="372" r:id="rId25"/>
    <p:sldId id="374" r:id="rId26"/>
    <p:sldId id="364" r:id="rId27"/>
    <p:sldId id="365" r:id="rId28"/>
    <p:sldId id="376" r:id="rId29"/>
    <p:sldId id="377" r:id="rId30"/>
    <p:sldId id="400" r:id="rId31"/>
    <p:sldId id="387" r:id="rId32"/>
    <p:sldId id="393" r:id="rId33"/>
    <p:sldId id="370" r:id="rId34"/>
    <p:sldId id="346" r:id="rId35"/>
    <p:sldId id="366" r:id="rId36"/>
    <p:sldId id="403" r:id="rId37"/>
    <p:sldId id="456" r:id="rId38"/>
    <p:sldId id="401" r:id="rId39"/>
    <p:sldId id="402" r:id="rId40"/>
    <p:sldId id="404" r:id="rId41"/>
    <p:sldId id="405" r:id="rId42"/>
    <p:sldId id="406" r:id="rId43"/>
    <p:sldId id="455" r:id="rId44"/>
    <p:sldId id="454" r:id="rId45"/>
    <p:sldId id="407" r:id="rId46"/>
    <p:sldId id="452" r:id="rId47"/>
    <p:sldId id="453" r:id="rId48"/>
  </p:sldIdLst>
  <p:sldSz cx="9144000" cy="6858000" type="screen4x3"/>
  <p:notesSz cx="6881813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0" autoAdjust="0"/>
    <p:restoredTop sz="94685" autoAdjust="0"/>
  </p:normalViewPr>
  <p:slideViewPr>
    <p:cSldViewPr>
      <p:cViewPr varScale="1">
        <p:scale>
          <a:sx n="59" d="100"/>
          <a:sy n="59" d="100"/>
        </p:scale>
        <p:origin x="60" y="3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4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81494" cy="46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1" tIns="46586" rIns="93171" bIns="46586" numCol="1" anchor="t" anchorCtr="0" compatLnSpc="1">
            <a:prstTxWarp prst="textNoShape">
              <a:avLst/>
            </a:prstTxWarp>
          </a:bodyPr>
          <a:lstStyle>
            <a:lvl1pPr defTabSz="932136" eaLnBrk="1" hangingPunct="1">
              <a:defRPr sz="12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320" y="1"/>
            <a:ext cx="2981494" cy="46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1" tIns="46586" rIns="93171" bIns="46586" numCol="1" anchor="t" anchorCtr="0" compatLnSpc="1">
            <a:prstTxWarp prst="textNoShape">
              <a:avLst/>
            </a:prstTxWarp>
          </a:bodyPr>
          <a:lstStyle>
            <a:lvl1pPr algn="r" defTabSz="932136" eaLnBrk="1" hangingPunct="1">
              <a:defRPr sz="12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138"/>
            <a:ext cx="2981494" cy="46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1" tIns="46586" rIns="93171" bIns="46586" numCol="1" anchor="b" anchorCtr="0" compatLnSpc="1">
            <a:prstTxWarp prst="textNoShape">
              <a:avLst/>
            </a:prstTxWarp>
          </a:bodyPr>
          <a:lstStyle>
            <a:lvl1pPr defTabSz="932136" eaLnBrk="1" hangingPunct="1">
              <a:defRPr sz="12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320" y="8832138"/>
            <a:ext cx="2981494" cy="46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1" tIns="46586" rIns="93171" bIns="46586" numCol="1" anchor="b" anchorCtr="0" compatLnSpc="1">
            <a:prstTxWarp prst="textNoShape">
              <a:avLst/>
            </a:prstTxWarp>
          </a:bodyPr>
          <a:lstStyle>
            <a:lvl1pPr algn="r" defTabSz="932136" eaLnBrk="1" hangingPunct="1">
              <a:defRPr sz="1200" b="0">
                <a:latin typeface="Times New Roman" pitchFamily="18" charset="0"/>
              </a:defRPr>
            </a:lvl1pPr>
          </a:lstStyle>
          <a:p>
            <a:fld id="{C5E9DB69-A145-4456-88D7-3AF136EFF0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3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81494" cy="46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1" tIns="46586" rIns="93171" bIns="46586" numCol="1" anchor="t" anchorCtr="0" compatLnSpc="1">
            <a:prstTxWarp prst="textNoShape">
              <a:avLst/>
            </a:prstTxWarp>
          </a:bodyPr>
          <a:lstStyle>
            <a:lvl1pPr defTabSz="932136" eaLnBrk="1" hangingPunct="1">
              <a:defRPr sz="12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0320" y="1"/>
            <a:ext cx="2981494" cy="46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1" tIns="46586" rIns="93171" bIns="46586" numCol="1" anchor="t" anchorCtr="0" compatLnSpc="1">
            <a:prstTxWarp prst="textNoShape">
              <a:avLst/>
            </a:prstTxWarp>
          </a:bodyPr>
          <a:lstStyle>
            <a:lvl1pPr algn="r" defTabSz="932136" eaLnBrk="1" hangingPunct="1">
              <a:defRPr sz="12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91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264" y="4415274"/>
            <a:ext cx="5047288" cy="418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1" tIns="46586" rIns="93171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138"/>
            <a:ext cx="2981494" cy="46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1" tIns="46586" rIns="93171" bIns="46586" numCol="1" anchor="b" anchorCtr="0" compatLnSpc="1">
            <a:prstTxWarp prst="textNoShape">
              <a:avLst/>
            </a:prstTxWarp>
          </a:bodyPr>
          <a:lstStyle>
            <a:lvl1pPr defTabSz="932136" eaLnBrk="1" hangingPunct="1">
              <a:defRPr sz="12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0320" y="8832138"/>
            <a:ext cx="2981494" cy="46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1" tIns="46586" rIns="93171" bIns="46586" numCol="1" anchor="b" anchorCtr="0" compatLnSpc="1">
            <a:prstTxWarp prst="textNoShape">
              <a:avLst/>
            </a:prstTxWarp>
          </a:bodyPr>
          <a:lstStyle>
            <a:lvl1pPr algn="r" defTabSz="932136" eaLnBrk="1" hangingPunct="1">
              <a:defRPr sz="1200" b="0">
                <a:latin typeface="Times New Roman" pitchFamily="18" charset="0"/>
              </a:defRPr>
            </a:lvl1pPr>
          </a:lstStyle>
          <a:p>
            <a:fld id="{636EA1AD-4726-4AAF-936A-9057266ABF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884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5D1EFA-3657-4918-A1D7-1FC70B80C554}" type="slidenum">
              <a:rPr lang="en-US"/>
              <a:pPr/>
              <a:t>1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02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887767-486C-4066-A1A2-1AD13A84099F}" type="slidenum">
              <a:rPr lang="en-US"/>
              <a:pPr/>
              <a:t>3</a:t>
            </a:fld>
            <a:endParaRPr lang="en-US"/>
          </a:p>
        </p:txBody>
      </p:sp>
      <p:sp>
        <p:nvSpPr>
          <p:cNvPr id="63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14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887767-486C-4066-A1A2-1AD13A84099F}" type="slidenum">
              <a:rPr lang="en-US"/>
              <a:pPr/>
              <a:t>4</a:t>
            </a:fld>
            <a:endParaRPr lang="en-US"/>
          </a:p>
        </p:txBody>
      </p:sp>
      <p:sp>
        <p:nvSpPr>
          <p:cNvPr id="63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59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3277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774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3277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78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79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3280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80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0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8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28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2809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Sept. 1, 2006</a:t>
            </a:r>
          </a:p>
        </p:txBody>
      </p:sp>
      <p:sp>
        <p:nvSpPr>
          <p:cNvPr id="32810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Prof. Paul Lin</a:t>
            </a:r>
          </a:p>
        </p:txBody>
      </p:sp>
      <p:sp>
        <p:nvSpPr>
          <p:cNvPr id="32811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F8C0268-D5C7-4BF5-AD6B-C03F071E9B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Sept. 1, 2006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Prof. Paul Lin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9AD8DF-1D5C-4D97-8BB9-1A33E0EB4A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61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Sept. 1, 2006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Prof. Paul Lin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E69A6A-449D-4389-AF10-B2B29866E8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678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Sept. 1, 2006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Prof. Paul Lin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1875569-1F70-4514-984B-7D5E96C11D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37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Sept. 1, 2006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Prof. Paul Lin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DA56642-A7D8-4BC3-A612-854CB2535A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26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Sept. 1, 2006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Prof. Paul Lin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850103-044E-45CB-9328-C68B807E0E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88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Sept. 1, 2006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Prof. Paul Lin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8248A-DA56-442C-8A43-E4D6E7690B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02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Sept. 1, 2006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Prof. Paul Lin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72F3E8-D4A6-4E8C-B874-718C9F08AE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06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Sept. 1, 2006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Prof. Paul Lin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E2822-BD3E-41C7-ACE3-22F63D9499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88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Sept. 1, 2006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Prof. Paul Lin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DD2C6B-850E-492D-9F5E-CE15DDFB8F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50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Sept. 1, 2006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Prof. Paul Lin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1A8D4-A1F3-47E8-AAA2-2BE6948065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14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Sept. 1, 2006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Prof. Paul Lin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6866B4-61AC-4372-96EE-CE4C1FAD2C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19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Sept. 1, 2006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Prof. Paul Lin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11EF8B-E169-4544-AD2C-E7CC8EBAEA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02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31747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48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49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750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31751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2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3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4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5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6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7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8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9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0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1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2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3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764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5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6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9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0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1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2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3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4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775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31776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7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8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9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80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78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178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Sept. 1, 2006</a:t>
            </a:r>
          </a:p>
        </p:txBody>
      </p:sp>
      <p:sp>
        <p:nvSpPr>
          <p:cNvPr id="3178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Prof. Paul Lin</a:t>
            </a:r>
          </a:p>
        </p:txBody>
      </p:sp>
      <p:sp>
        <p:nvSpPr>
          <p:cNvPr id="3178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A80E740D-6F9C-4A06-95A9-E87BF047386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17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memsic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Visio_2003-2010_Drawing2.vsd"/><Relationship Id="rId5" Type="http://schemas.openxmlformats.org/officeDocument/2006/relationships/image" Target="../media/image16.emf"/><Relationship Id="rId4" Type="http://schemas.openxmlformats.org/officeDocument/2006/relationships/oleObject" Target="../embeddings/Microsoft_Visio_2003-2010_Drawing1.vsd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Visio_2003-2010_Drawing3.vsd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7.gif"/><Relationship Id="rId4" Type="http://schemas.openxmlformats.org/officeDocument/2006/relationships/image" Target="../media/image4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Visio_2003-2010_Drawing4.vsd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Visio_2003-2010_Drawing5.vsd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0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Visio_2003-2010_Drawing6.vsd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Visio_2003-2010_Drawing7.vsd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Visio_2003-2010_Drawing8.vsd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3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5551-139C-4FB0-BADF-7703F16228E4}" type="slidenum">
              <a:rPr lang="en-US"/>
              <a:pPr/>
              <a:t>1</a:t>
            </a:fld>
            <a:endParaRPr lang="en-US"/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chemeClr val="folHlink"/>
                </a:solidFill>
              </a:rPr>
              <a:t>Wired and Wireless Sensor Networks for Bridge Health Monitoring</a:t>
            </a:r>
            <a:endParaRPr lang="en-US" sz="3200" b="1" dirty="0">
              <a:solidFill>
                <a:schemeClr val="folHlink"/>
              </a:solidFill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610600" cy="4530725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en-US" b="1" dirty="0" smtClean="0">
              <a:latin typeface="Arial" charset="0"/>
            </a:endParaRPr>
          </a:p>
          <a:p>
            <a:pPr algn="ctr">
              <a:buFont typeface="Wingdings" pitchFamily="2" charset="2"/>
              <a:buNone/>
            </a:pPr>
            <a:endParaRPr lang="en-US" b="1" dirty="0">
              <a:latin typeface="Arial" charset="0"/>
            </a:endParaRPr>
          </a:p>
          <a:p>
            <a:pPr algn="ctr">
              <a:buFont typeface="Wingdings" pitchFamily="2" charset="2"/>
              <a:buNone/>
            </a:pPr>
            <a:r>
              <a:rPr lang="en-US" sz="2600" b="1" dirty="0" smtClean="0">
                <a:latin typeface="Arial" charset="0"/>
              </a:rPr>
              <a:t>Paul I. Lin, </a:t>
            </a:r>
            <a:r>
              <a:rPr lang="en-US" sz="2600" b="1" dirty="0" err="1" smtClean="0">
                <a:latin typeface="Arial" charset="0"/>
              </a:rPr>
              <a:t>MengWei</a:t>
            </a:r>
            <a:r>
              <a:rPr lang="en-US" sz="2600" b="1" dirty="0" smtClean="0">
                <a:latin typeface="Arial" charset="0"/>
              </a:rPr>
              <a:t> Li, Bob </a:t>
            </a:r>
            <a:r>
              <a:rPr lang="en-US" sz="2600" b="1" dirty="0" err="1" smtClean="0">
                <a:latin typeface="Arial" charset="0"/>
              </a:rPr>
              <a:t>Tilbury</a:t>
            </a:r>
            <a:r>
              <a:rPr lang="en-US" sz="2600" b="1" dirty="0" smtClean="0">
                <a:latin typeface="Arial" charset="0"/>
              </a:rPr>
              <a:t>, Max Yen, and Dong Chen</a:t>
            </a:r>
            <a:endParaRPr lang="en-US" sz="2600" b="1" dirty="0">
              <a:latin typeface="Arial" charset="0"/>
            </a:endParaRPr>
          </a:p>
          <a:p>
            <a:pPr algn="ctr">
              <a:buFont typeface="Wingdings" pitchFamily="2" charset="2"/>
              <a:buNone/>
            </a:pPr>
            <a:endParaRPr lang="en-US" sz="2400" dirty="0" smtClean="0">
              <a:latin typeface="Arial" charset="0"/>
            </a:endParaRPr>
          </a:p>
          <a:p>
            <a:pPr algn="ctr">
              <a:buFont typeface="Wingdings" pitchFamily="2" charset="2"/>
              <a:buNone/>
            </a:pPr>
            <a:r>
              <a:rPr lang="en-US" sz="2400" dirty="0" smtClean="0">
                <a:latin typeface="Arial" charset="0"/>
              </a:rPr>
              <a:t>College of Engineering, Technology, and Computer Science</a:t>
            </a:r>
            <a:endParaRPr lang="en-US" sz="2400" dirty="0">
              <a:latin typeface="Arial" charset="0"/>
            </a:endParaRPr>
          </a:p>
          <a:p>
            <a:pPr algn="ctr">
              <a:buFont typeface="Wingdings" pitchFamily="2" charset="2"/>
              <a:buNone/>
            </a:pPr>
            <a:r>
              <a:rPr lang="en-US" sz="2400" dirty="0">
                <a:latin typeface="Arial" charset="0"/>
              </a:rPr>
              <a:t>Indiana University-Purdue University Fort </a:t>
            </a:r>
            <a:r>
              <a:rPr lang="en-US" sz="2400" dirty="0" smtClean="0">
                <a:latin typeface="Arial" charset="0"/>
              </a:rPr>
              <a:t>Wayne</a:t>
            </a:r>
          </a:p>
          <a:p>
            <a:pPr algn="ctr">
              <a:buFont typeface="Wingdings" pitchFamily="2" charset="2"/>
              <a:buNone/>
            </a:pPr>
            <a:r>
              <a:rPr lang="en-US" sz="2400" dirty="0" smtClean="0">
                <a:latin typeface="Arial" charset="0"/>
              </a:rPr>
              <a:t>Room ET 346</a:t>
            </a:r>
          </a:p>
          <a:p>
            <a:pPr algn="ctr">
              <a:buFont typeface="Wingdings" pitchFamily="2" charset="2"/>
              <a:buNone/>
            </a:pPr>
            <a:r>
              <a:rPr lang="en-US" sz="2400" dirty="0" smtClean="0">
                <a:latin typeface="Arial" charset="0"/>
                <a:cs typeface="Arial" charset="0"/>
              </a:rPr>
              <a:t>April 22, 2014</a:t>
            </a:r>
            <a:endParaRPr lang="en-US" sz="24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10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12787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3. Sensor Network: Wired and Wireless</a:t>
            </a:r>
            <a:endParaRPr lang="en-US" sz="24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5445125"/>
          </a:xfrm>
        </p:spPr>
        <p:txBody>
          <a:bodyPr/>
          <a:lstStyle/>
          <a:p>
            <a:r>
              <a:rPr lang="en-US" sz="2400" b="1" dirty="0" smtClean="0">
                <a:latin typeface="Arial" charset="0"/>
              </a:rPr>
              <a:t>Wireless Sensor Network (WSN) Architecture</a:t>
            </a:r>
          </a:p>
          <a:p>
            <a:pPr lvl="1"/>
            <a:r>
              <a:rPr lang="en-US" sz="2400" dirty="0" smtClean="0">
                <a:latin typeface="Arial" charset="0"/>
              </a:rPr>
              <a:t>Network Topologies and Routing</a:t>
            </a:r>
          </a:p>
          <a:p>
            <a:pPr lvl="2"/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Star Network</a:t>
            </a:r>
            <a:r>
              <a:rPr lang="en-US" sz="2000" dirty="0" smtClean="0">
                <a:latin typeface="Arial" charset="0"/>
              </a:rPr>
              <a:t>: One master node, multiple slave nodes</a:t>
            </a:r>
          </a:p>
          <a:p>
            <a:pPr lvl="3"/>
            <a:r>
              <a:rPr lang="en-US" sz="1800" dirty="0" smtClean="0">
                <a:latin typeface="Arial" charset="0"/>
              </a:rPr>
              <a:t>One master node- synchronization and channel access</a:t>
            </a:r>
          </a:p>
          <a:p>
            <a:pPr lvl="3"/>
            <a:r>
              <a:rPr lang="en-US" sz="1800" dirty="0" smtClean="0">
                <a:latin typeface="Arial" charset="0"/>
              </a:rPr>
              <a:t>Multiple slave sensor nodes</a:t>
            </a:r>
          </a:p>
          <a:p>
            <a:pPr lvl="3"/>
            <a:r>
              <a:rPr lang="en-US" sz="1800" dirty="0" smtClean="0">
                <a:latin typeface="Arial" charset="0"/>
              </a:rPr>
              <a:t>Examples: Bluetooth, 802.11b “</a:t>
            </a:r>
            <a:r>
              <a:rPr lang="en-US" sz="1800" dirty="0" err="1" smtClean="0">
                <a:latin typeface="Arial" charset="0"/>
              </a:rPr>
              <a:t>WiFi</a:t>
            </a:r>
            <a:r>
              <a:rPr lang="en-US" sz="1800" dirty="0" smtClean="0">
                <a:latin typeface="Arial" charset="0"/>
              </a:rPr>
              <a:t>”</a:t>
            </a:r>
          </a:p>
          <a:p>
            <a:pPr lvl="2"/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Ring and Tree Network</a:t>
            </a:r>
          </a:p>
          <a:p>
            <a:pPr lvl="3"/>
            <a:r>
              <a:rPr lang="en-US" sz="1800" dirty="0" smtClean="0">
                <a:latin typeface="Arial" charset="0"/>
              </a:rPr>
              <a:t>Cellular and paging system</a:t>
            </a:r>
          </a:p>
          <a:p>
            <a:pPr lvl="3"/>
            <a:r>
              <a:rPr lang="en-US" sz="1800" dirty="0" smtClean="0">
                <a:latin typeface="Arial" charset="0"/>
              </a:rPr>
              <a:t>Base stations are connected using wired network</a:t>
            </a:r>
          </a:p>
          <a:p>
            <a:pPr lvl="2"/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Ad Hoc Networks</a:t>
            </a:r>
          </a:p>
          <a:p>
            <a:pPr lvl="3"/>
            <a:r>
              <a:rPr lang="en-US" sz="1600" dirty="0" smtClean="0">
                <a:latin typeface="Arial" charset="0"/>
              </a:rPr>
              <a:t>Multiple-hops path relaying data from user-to-user to reach data receiver</a:t>
            </a:r>
          </a:p>
          <a:p>
            <a:pPr lvl="3"/>
            <a:r>
              <a:rPr lang="en-US" sz="1600" dirty="0" smtClean="0">
                <a:latin typeface="Arial" charset="0"/>
              </a:rPr>
              <a:t>May form clustered and overlay network</a:t>
            </a:r>
          </a:p>
          <a:p>
            <a:pPr lvl="2"/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Mesh Network</a:t>
            </a:r>
            <a:r>
              <a:rPr lang="en-US" sz="2000" dirty="0" smtClean="0">
                <a:latin typeface="Arial" charset="0"/>
              </a:rPr>
              <a:t>: Multi-hop, multi-path</a:t>
            </a:r>
          </a:p>
        </p:txBody>
      </p:sp>
    </p:spTree>
    <p:extLst>
      <p:ext uri="{BB962C8B-B14F-4D97-AF65-F5344CB8AC3E}">
        <p14:creationId xmlns:p14="http://schemas.microsoft.com/office/powerpoint/2010/main" val="178159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11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12787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3. Sensor Network: Wired and Wireless</a:t>
            </a:r>
            <a:endParaRPr lang="en-US" sz="24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40325"/>
          </a:xfrm>
        </p:spPr>
        <p:txBody>
          <a:bodyPr/>
          <a:lstStyle/>
          <a:p>
            <a:r>
              <a:rPr lang="en-US" sz="2400" dirty="0" smtClean="0">
                <a:latin typeface="Arial" charset="0"/>
              </a:rPr>
              <a:t>Sensor Node Platform Selection Criteria</a:t>
            </a:r>
          </a:p>
          <a:p>
            <a:pPr lvl="1"/>
            <a:r>
              <a:rPr lang="en-US" sz="2000" dirty="0" smtClean="0">
                <a:latin typeface="Arial" charset="0"/>
              </a:rPr>
              <a:t>Hardware:</a:t>
            </a:r>
          </a:p>
          <a:p>
            <a:pPr lvl="1"/>
            <a:r>
              <a:rPr lang="en-US" sz="2000" dirty="0" smtClean="0">
                <a:latin typeface="Arial" charset="0"/>
              </a:rPr>
              <a:t>Software:</a:t>
            </a:r>
          </a:p>
          <a:p>
            <a:pPr lvl="1"/>
            <a:r>
              <a:rPr lang="en-US" sz="2000" dirty="0" smtClean="0">
                <a:latin typeface="Arial" charset="0"/>
              </a:rPr>
              <a:t>Programming Language Tools</a:t>
            </a:r>
          </a:p>
          <a:p>
            <a:pPr lvl="1"/>
            <a:r>
              <a:rPr lang="en-US" sz="2000" dirty="0" smtClean="0">
                <a:latin typeface="Arial" charset="0"/>
              </a:rPr>
              <a:t>Industrial Standard</a:t>
            </a:r>
          </a:p>
          <a:p>
            <a:pPr lvl="1"/>
            <a:r>
              <a:rPr lang="en-US" sz="2000" dirty="0" smtClean="0">
                <a:latin typeface="Arial" charset="0"/>
              </a:rPr>
              <a:t>Protocols</a:t>
            </a:r>
          </a:p>
          <a:p>
            <a:pPr lvl="1"/>
            <a:r>
              <a:rPr lang="en-US" sz="2000" dirty="0" smtClean="0">
                <a:latin typeface="Arial" charset="0"/>
              </a:rPr>
              <a:t>Other Features</a:t>
            </a:r>
          </a:p>
          <a:p>
            <a:pPr lvl="1"/>
            <a:endParaRPr lang="en-US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05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12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12787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3. Sensor Network: Wired and Wireless</a:t>
            </a:r>
            <a:endParaRPr lang="en-US" sz="24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40325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Sensor Node Platforms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Microcontroller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TI MSP430-based, Atmel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ATmega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IntelPXA255,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etc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Memory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Program and Data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Interface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(USB/Serial/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WiFi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/Ethernet)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ADC and Digital I/O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Transceiver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802.15.4-compliant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others)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XBee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2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 CC2420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Wireless Communication</a:t>
            </a:r>
          </a:p>
          <a:p>
            <a:pPr lvl="2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License-free frequencies</a:t>
            </a:r>
          </a:p>
          <a:p>
            <a:pPr lvl="2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433, 868-915 MHz, and2.4 GHz</a:t>
            </a:r>
          </a:p>
          <a:p>
            <a:pPr lvl="2"/>
            <a:endParaRPr lang="en-US" sz="2000" dirty="0" smtClean="0">
              <a:latin typeface="Arial" charset="0"/>
            </a:endParaRPr>
          </a:p>
          <a:p>
            <a:pPr lvl="2"/>
            <a:endParaRPr lang="en-US" sz="20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58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13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12787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3. Sensor Network: Wired and Wireless</a:t>
            </a:r>
            <a:endParaRPr lang="en-US" sz="24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40325"/>
          </a:xfrm>
        </p:spPr>
        <p:txBody>
          <a:bodyPr/>
          <a:lstStyle/>
          <a:p>
            <a:r>
              <a:rPr lang="en-US" sz="2400" dirty="0" smtClean="0">
                <a:latin typeface="Arial" charset="0"/>
              </a:rPr>
              <a:t>Commercially Available SNA Nodes (</a:t>
            </a:r>
            <a:r>
              <a:rPr lang="en-US" sz="2400" dirty="0" smtClean="0">
                <a:latin typeface="Arial" charset="0"/>
                <a:hlinkClick r:id="rId2"/>
              </a:rPr>
              <a:t>www.memsic.com</a:t>
            </a:r>
            <a:r>
              <a:rPr lang="en-US" sz="2400" dirty="0">
                <a:latin typeface="Arial" charset="0"/>
              </a:rPr>
              <a:t>)</a:t>
            </a:r>
            <a:endParaRPr lang="en-US" sz="2400" dirty="0" smtClean="0">
              <a:latin typeface="Arial" charset="0"/>
            </a:endParaRPr>
          </a:p>
          <a:p>
            <a:pPr lvl="1"/>
            <a:endParaRPr lang="en-US" sz="2400" dirty="0">
              <a:latin typeface="Arial" charset="0"/>
            </a:endParaRPr>
          </a:p>
        </p:txBody>
      </p:sp>
      <p:pic>
        <p:nvPicPr>
          <p:cNvPr id="6" name="Picture 5" descr="al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15728"/>
            <a:ext cx="2179320" cy="1713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lt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1715729"/>
            <a:ext cx="2247900" cy="1713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l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53604"/>
            <a:ext cx="2179320" cy="1356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lt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4053604"/>
            <a:ext cx="2247900" cy="13565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81200" y="5480079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+mj-lt"/>
              </a:rPr>
              <a:t>TelosB</a:t>
            </a:r>
            <a:endParaRPr lang="en-US" sz="20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1600" y="54864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Cricket</a:t>
            </a:r>
            <a:endParaRPr lang="en-US" sz="20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75460" y="3461056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IRIS node</a:t>
            </a:r>
            <a:endParaRPr lang="en-US" sz="20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1580" y="3387454"/>
            <a:ext cx="1836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+mj-lt"/>
              </a:rPr>
              <a:t>MICAz</a:t>
            </a:r>
            <a:r>
              <a:rPr lang="en-US" sz="2000" dirty="0" smtClean="0">
                <a:latin typeface="+mj-lt"/>
              </a:rPr>
              <a:t>/MICA2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083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14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12787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4. Corrosion </a:t>
            </a:r>
            <a:r>
              <a:rPr lang="en-US" sz="3000" b="1" dirty="0">
                <a:solidFill>
                  <a:schemeClr val="folHlink"/>
                </a:solidFill>
              </a:rPr>
              <a:t>Monitoring Sensor </a:t>
            </a:r>
            <a:r>
              <a:rPr lang="en-US" sz="3000" b="1" dirty="0" smtClean="0">
                <a:solidFill>
                  <a:schemeClr val="folHlink"/>
                </a:solidFill>
              </a:rPr>
              <a:t>System: </a:t>
            </a:r>
            <a:r>
              <a:rPr lang="en-US" sz="2400" b="1" dirty="0" smtClean="0">
                <a:solidFill>
                  <a:schemeClr val="folHlink"/>
                </a:solidFill>
              </a:rPr>
              <a:t>System Architecture I with Wireless Sensor Node</a:t>
            </a:r>
            <a:endParaRPr lang="en-US" sz="24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40325"/>
          </a:xfrm>
        </p:spPr>
        <p:txBody>
          <a:bodyPr/>
          <a:lstStyle/>
          <a:p>
            <a:pPr lvl="1"/>
            <a:endParaRPr lang="en-US" b="1" dirty="0">
              <a:latin typeface="Arial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066800"/>
            <a:ext cx="55626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05238"/>
            <a:ext cx="3657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2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C86C-97D4-4F9E-AB02-B06004601275}" type="slidenum">
              <a:rPr lang="en-US"/>
              <a:pPr/>
              <a:t>15</a:t>
            </a:fld>
            <a:endParaRPr lang="en-US"/>
          </a:p>
        </p:txBody>
      </p:sp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folHlink"/>
                </a:solidFill>
              </a:rPr>
              <a:t>4.1 Remote Corrosion Sensor Node Design</a:t>
            </a:r>
            <a:endParaRPr lang="en-US" sz="2400" b="1" dirty="0">
              <a:solidFill>
                <a:schemeClr val="folHlink"/>
              </a:solidFill>
            </a:endParaRPr>
          </a:p>
        </p:txBody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153400" cy="5140325"/>
          </a:xfrm>
        </p:spPr>
        <p:txBody>
          <a:bodyPr/>
          <a:lstStyle/>
          <a:p>
            <a:pPr>
              <a:buClr>
                <a:srgbClr val="FF0000"/>
              </a:buClr>
            </a:pPr>
            <a:endParaRPr lang="en-US" sz="2400" dirty="0" smtClean="0">
              <a:latin typeface="Arial" charset="0"/>
            </a:endParaRPr>
          </a:p>
        </p:txBody>
      </p:sp>
      <p:pic>
        <p:nvPicPr>
          <p:cNvPr id="445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68" y="1676400"/>
            <a:ext cx="7992926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92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C86C-97D4-4F9E-AB02-B06004601275}" type="slidenum">
              <a:rPr lang="en-US"/>
              <a:pPr/>
              <a:t>16</a:t>
            </a:fld>
            <a:endParaRPr lang="en-US"/>
          </a:p>
        </p:txBody>
      </p:sp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4.2 Remote Corrosion Sensor </a:t>
            </a:r>
            <a:r>
              <a:rPr lang="en-US" sz="3200" b="1" dirty="0" smtClean="0">
                <a:solidFill>
                  <a:schemeClr val="folHlink"/>
                </a:solidFill>
              </a:rPr>
              <a:t>Node </a:t>
            </a:r>
            <a:br>
              <a:rPr lang="en-US" sz="3200" b="1" dirty="0" smtClean="0">
                <a:solidFill>
                  <a:schemeClr val="folHlink"/>
                </a:solidFill>
              </a:rPr>
            </a:br>
            <a:r>
              <a:rPr lang="en-US" sz="3200" b="1" dirty="0" smtClean="0">
                <a:solidFill>
                  <a:schemeClr val="folHlink"/>
                </a:solidFill>
              </a:rPr>
              <a:t>(</a:t>
            </a:r>
            <a:r>
              <a:rPr lang="en-US" sz="2400" b="1" dirty="0" smtClean="0">
                <a:solidFill>
                  <a:schemeClr val="folHlink"/>
                </a:solidFill>
              </a:rPr>
              <a:t>Power Source Subsystem)</a:t>
            </a:r>
            <a:endParaRPr lang="en-US" sz="2400" b="1" dirty="0">
              <a:solidFill>
                <a:schemeClr val="folHlink"/>
              </a:solidFill>
            </a:endParaRPr>
          </a:p>
        </p:txBody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6705600" cy="5140325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sz="2400" b="1" dirty="0" smtClean="0">
                <a:latin typeface="Arial" charset="0"/>
              </a:rPr>
              <a:t>Solar power </a:t>
            </a:r>
            <a:r>
              <a:rPr lang="en-US" sz="2400" b="1" dirty="0">
                <a:latin typeface="Arial" charset="0"/>
              </a:rPr>
              <a:t>p</a:t>
            </a:r>
            <a:r>
              <a:rPr lang="en-US" sz="2400" b="1" dirty="0" smtClean="0">
                <a:latin typeface="Arial" charset="0"/>
              </a:rPr>
              <a:t>anel and control (20 W)</a:t>
            </a:r>
          </a:p>
          <a:p>
            <a:pPr>
              <a:buClr>
                <a:srgbClr val="FF0000"/>
              </a:buClr>
            </a:pPr>
            <a:r>
              <a:rPr lang="en-US" sz="2400" b="1" dirty="0" smtClean="0">
                <a:latin typeface="Arial" charset="0"/>
              </a:rPr>
              <a:t>DC battery power source (12 V 37 AH)</a:t>
            </a:r>
          </a:p>
          <a:p>
            <a:pPr>
              <a:buClr>
                <a:srgbClr val="FF0000"/>
              </a:buClr>
            </a:pPr>
            <a:r>
              <a:rPr lang="en-US" sz="2400" b="1" dirty="0">
                <a:latin typeface="Arial" charset="0"/>
              </a:rPr>
              <a:t>Power Source Requirement (~ 5 W)</a:t>
            </a:r>
          </a:p>
          <a:p>
            <a:pPr lvl="1">
              <a:buClr>
                <a:srgbClr val="FF0000"/>
              </a:buClr>
            </a:pPr>
            <a:r>
              <a:rPr lang="en-US" sz="2400" dirty="0" smtClean="0">
                <a:latin typeface="Arial" charset="0"/>
              </a:rPr>
              <a:t>Sol-Gel sensor bias AC signal source (sine wave)</a:t>
            </a:r>
          </a:p>
          <a:p>
            <a:pPr lvl="1">
              <a:buClr>
                <a:srgbClr val="FF0000"/>
              </a:buClr>
            </a:pPr>
            <a:r>
              <a:rPr lang="en-US" sz="2400" dirty="0" smtClean="0">
                <a:latin typeface="Arial" charset="0"/>
              </a:rPr>
              <a:t>RF power source requirement estimation (1 W)</a:t>
            </a:r>
          </a:p>
          <a:p>
            <a:pPr lvl="1">
              <a:buClr>
                <a:srgbClr val="FF0000"/>
              </a:buClr>
            </a:pPr>
            <a:r>
              <a:rPr lang="en-US" sz="2400" dirty="0" smtClean="0">
                <a:latin typeface="Arial" charset="0"/>
              </a:rPr>
              <a:t>Sol-gel sensor power requirement (1 W)</a:t>
            </a:r>
          </a:p>
          <a:p>
            <a:pPr lvl="1">
              <a:buClr>
                <a:srgbClr val="FF0000"/>
              </a:buClr>
            </a:pPr>
            <a:r>
              <a:rPr lang="en-US" sz="2400" dirty="0" smtClean="0">
                <a:latin typeface="Arial" charset="0"/>
              </a:rPr>
              <a:t>Analog signal processing unit power requirement (0.5 W)</a:t>
            </a:r>
          </a:p>
          <a:p>
            <a:pPr lvl="1">
              <a:buClr>
                <a:srgbClr val="FF0000"/>
              </a:buClr>
            </a:pPr>
            <a:r>
              <a:rPr lang="en-US" sz="2400" dirty="0" smtClean="0">
                <a:latin typeface="Arial" charset="0"/>
              </a:rPr>
              <a:t>Digital signal processor (0.5 W)</a:t>
            </a:r>
          </a:p>
        </p:txBody>
      </p:sp>
      <p:pic>
        <p:nvPicPr>
          <p:cNvPr id="452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43000"/>
            <a:ext cx="290512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29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17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12787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4.3 Corrosion </a:t>
            </a:r>
            <a:r>
              <a:rPr lang="en-US" sz="3000" b="1" dirty="0">
                <a:solidFill>
                  <a:schemeClr val="folHlink"/>
                </a:solidFill>
              </a:rPr>
              <a:t>Monitoring Sensor </a:t>
            </a:r>
            <a:r>
              <a:rPr lang="en-US" sz="3000" b="1" dirty="0" smtClean="0">
                <a:solidFill>
                  <a:schemeClr val="folHlink"/>
                </a:solidFill>
              </a:rPr>
              <a:t>System: </a:t>
            </a:r>
            <a:r>
              <a:rPr lang="en-US" sz="2400" b="1" dirty="0" smtClean="0">
                <a:solidFill>
                  <a:schemeClr val="folHlink"/>
                </a:solidFill>
              </a:rPr>
              <a:t>System Architecture II with Wired Star Topology using RS 485 Serial Communication</a:t>
            </a:r>
            <a:endParaRPr lang="en-US" sz="2400" b="1" dirty="0">
              <a:solidFill>
                <a:schemeClr val="folHlin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95400"/>
            <a:ext cx="6705600" cy="53792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40325"/>
          </a:xfrm>
        </p:spPr>
        <p:txBody>
          <a:bodyPr/>
          <a:lstStyle/>
          <a:p>
            <a:pPr lvl="1"/>
            <a:endParaRPr lang="en-US" b="1" dirty="0"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796" y="3560762"/>
            <a:ext cx="2376604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4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C86C-97D4-4F9E-AB02-B06004601275}" type="slidenum">
              <a:rPr lang="en-US"/>
              <a:pPr/>
              <a:t>18</a:t>
            </a:fld>
            <a:endParaRPr lang="en-US"/>
          </a:p>
        </p:txBody>
      </p:sp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4.5 Corrosion Monitoring System – Base Station</a:t>
            </a:r>
            <a:endParaRPr lang="en-US" sz="3000" b="1" dirty="0">
              <a:solidFill>
                <a:schemeClr val="folHlink"/>
              </a:solidFill>
            </a:endParaRPr>
          </a:p>
        </p:txBody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153400" cy="5140325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sz="2800" dirty="0" err="1" smtClean="0">
                <a:latin typeface="Arial" charset="0"/>
              </a:rPr>
              <a:t>Faneless</a:t>
            </a:r>
            <a:r>
              <a:rPr lang="en-US" sz="2800" dirty="0" smtClean="0">
                <a:latin typeface="Arial" charset="0"/>
              </a:rPr>
              <a:t> Industrial Computer</a:t>
            </a:r>
          </a:p>
          <a:p>
            <a:pPr lvl="1">
              <a:buClr>
                <a:srgbClr val="FF0000"/>
              </a:buClr>
            </a:pPr>
            <a:r>
              <a:rPr lang="en-US" sz="2400" dirty="0" smtClean="0">
                <a:latin typeface="Arial" charset="0"/>
              </a:rPr>
              <a:t>HTTP Web server</a:t>
            </a:r>
          </a:p>
          <a:p>
            <a:pPr lvl="1">
              <a:buClr>
                <a:srgbClr val="FF0000"/>
              </a:buClr>
            </a:pPr>
            <a:r>
              <a:rPr lang="en-US" sz="2400" dirty="0" smtClean="0">
                <a:latin typeface="Arial" charset="0"/>
              </a:rPr>
              <a:t>FTP file server</a:t>
            </a:r>
          </a:p>
          <a:p>
            <a:pPr lvl="1">
              <a:buClr>
                <a:srgbClr val="FF0000"/>
              </a:buClr>
            </a:pPr>
            <a:r>
              <a:rPr lang="en-US" sz="2400" dirty="0" smtClean="0">
                <a:latin typeface="Arial" charset="0"/>
              </a:rPr>
              <a:t>Sensor data storage</a:t>
            </a:r>
          </a:p>
          <a:p>
            <a:pPr lvl="1">
              <a:buClr>
                <a:srgbClr val="FF0000"/>
              </a:buClr>
            </a:pPr>
            <a:r>
              <a:rPr lang="en-US" sz="2400" dirty="0" smtClean="0">
                <a:latin typeface="Arial" charset="0"/>
              </a:rPr>
              <a:t>Server scripts/programs</a:t>
            </a:r>
          </a:p>
          <a:p>
            <a:pPr lvl="1">
              <a:buClr>
                <a:srgbClr val="FF0000"/>
              </a:buClr>
            </a:pPr>
            <a:r>
              <a:rPr lang="en-US" sz="2400" dirty="0" smtClean="0">
                <a:latin typeface="Arial" charset="0"/>
              </a:rPr>
              <a:t>Data manipulation programs</a:t>
            </a:r>
          </a:p>
          <a:p>
            <a:pPr>
              <a:buClr>
                <a:srgbClr val="FF0000"/>
              </a:buClr>
            </a:pPr>
            <a:r>
              <a:rPr lang="en-US" sz="2800" dirty="0" smtClean="0">
                <a:latin typeface="Arial" charset="0"/>
              </a:rPr>
              <a:t>Internet Gateway</a:t>
            </a:r>
          </a:p>
          <a:p>
            <a:pPr lvl="1">
              <a:buClr>
                <a:srgbClr val="FF0000"/>
              </a:buClr>
            </a:pPr>
            <a:r>
              <a:rPr lang="en-US" sz="2400" dirty="0" smtClean="0">
                <a:latin typeface="Arial" charset="0"/>
              </a:rPr>
              <a:t>Remote system </a:t>
            </a:r>
          </a:p>
          <a:p>
            <a:pPr lvl="1">
              <a:buClr>
                <a:srgbClr val="FF0000"/>
              </a:buClr>
            </a:pPr>
            <a:r>
              <a:rPr lang="en-US" sz="2400" dirty="0" smtClean="0">
                <a:latin typeface="Arial" charset="0"/>
              </a:rPr>
              <a:t>Web client </a:t>
            </a:r>
          </a:p>
          <a:p>
            <a:pPr>
              <a:buClr>
                <a:srgbClr val="FF0000"/>
              </a:buClr>
            </a:pPr>
            <a:r>
              <a:rPr lang="en-US" sz="2800" dirty="0" smtClean="0">
                <a:latin typeface="Arial" charset="0"/>
              </a:rPr>
              <a:t>USB – </a:t>
            </a:r>
            <a:r>
              <a:rPr lang="en-US" sz="2800" dirty="0" err="1" smtClean="0">
                <a:latin typeface="Arial" charset="0"/>
              </a:rPr>
              <a:t>WiFi</a:t>
            </a:r>
            <a:r>
              <a:rPr lang="en-US" sz="2800" dirty="0" smtClean="0">
                <a:latin typeface="Arial" charset="0"/>
              </a:rPr>
              <a:t> wireless adapter</a:t>
            </a:r>
          </a:p>
          <a:p>
            <a:pPr>
              <a:buClr>
                <a:srgbClr val="FF0000"/>
              </a:buClr>
            </a:pPr>
            <a:r>
              <a:rPr lang="en-US" sz="2800" dirty="0" smtClean="0">
                <a:latin typeface="Arial" charset="0"/>
              </a:rPr>
              <a:t>RS 485, 232 Serial interface</a:t>
            </a:r>
          </a:p>
        </p:txBody>
      </p:sp>
      <p:pic>
        <p:nvPicPr>
          <p:cNvPr id="449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01173"/>
            <a:ext cx="3124200" cy="45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89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19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12787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4.5 Corrosion </a:t>
            </a:r>
            <a:r>
              <a:rPr lang="en-US" sz="3000" b="1" dirty="0">
                <a:solidFill>
                  <a:schemeClr val="folHlink"/>
                </a:solidFill>
              </a:rPr>
              <a:t>Monitoring Sensor </a:t>
            </a:r>
            <a:r>
              <a:rPr lang="en-US" sz="3000" b="1" dirty="0" smtClean="0">
                <a:solidFill>
                  <a:schemeClr val="folHlink"/>
                </a:solidFill>
              </a:rPr>
              <a:t>System</a:t>
            </a:r>
            <a:br>
              <a:rPr lang="en-US" sz="3000" b="1" dirty="0" smtClean="0">
                <a:solidFill>
                  <a:schemeClr val="folHlink"/>
                </a:solidFill>
              </a:rPr>
            </a:br>
            <a:r>
              <a:rPr lang="en-US" sz="2000" b="1" dirty="0" smtClean="0">
                <a:solidFill>
                  <a:schemeClr val="folHlink"/>
                </a:solidFill>
              </a:rPr>
              <a:t>(continue)</a:t>
            </a:r>
            <a:endParaRPr lang="en-US" sz="20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40325"/>
          </a:xfrm>
        </p:spPr>
        <p:txBody>
          <a:bodyPr/>
          <a:lstStyle/>
          <a:p>
            <a:pPr marL="0" indent="0">
              <a:buClr>
                <a:schemeClr val="tx1"/>
              </a:buClr>
              <a:buSzPct val="100000"/>
              <a:buNone/>
            </a:pPr>
            <a:r>
              <a:rPr lang="en-US" sz="2400" dirty="0" smtClean="0">
                <a:latin typeface="Arial" charset="0"/>
              </a:rPr>
              <a:t>Corrosion Monitoring Sensor System (CMS) </a:t>
            </a:r>
          </a:p>
          <a:p>
            <a:pPr marL="857250" lvl="1" indent="-457200">
              <a:buSzPct val="100000"/>
              <a:buFont typeface="+mj-lt"/>
              <a:buAutoNum type="alphaLcParenR"/>
            </a:pPr>
            <a:r>
              <a:rPr lang="en-US" sz="2000" dirty="0" smtClean="0">
                <a:latin typeface="Arial" charset="0"/>
              </a:rPr>
              <a:t>Power supply system</a:t>
            </a:r>
          </a:p>
          <a:p>
            <a:pPr marL="857250" lvl="1" indent="-457200">
              <a:buSzPct val="100000"/>
              <a:buFont typeface="+mj-lt"/>
              <a:buAutoNum type="alphaLcParenR"/>
            </a:pPr>
            <a:r>
              <a:rPr lang="en-US" sz="2000" dirty="0" smtClean="0">
                <a:latin typeface="Arial" charset="0"/>
              </a:rPr>
              <a:t>The Central Monitoring Computer (CMC)</a:t>
            </a:r>
          </a:p>
          <a:p>
            <a:pPr marL="1257300" lvl="2" indent="-457200">
              <a:buSzPct val="100000"/>
            </a:pPr>
            <a:r>
              <a:rPr lang="en-US" sz="2000" dirty="0" err="1" smtClean="0">
                <a:latin typeface="Arial" charset="0"/>
              </a:rPr>
              <a:t>Fanless</a:t>
            </a:r>
            <a:r>
              <a:rPr lang="en-US" sz="2000" dirty="0" smtClean="0">
                <a:latin typeface="Arial" charset="0"/>
              </a:rPr>
              <a:t> Embedded Computer, Windows XP OS setup and networking option configuration </a:t>
            </a:r>
          </a:p>
          <a:p>
            <a:pPr marL="1257300" lvl="2" indent="-457200">
              <a:buSzPct val="100000"/>
            </a:pPr>
            <a:r>
              <a:rPr lang="en-US" sz="2000" dirty="0" smtClean="0">
                <a:latin typeface="Arial" charset="0"/>
              </a:rPr>
              <a:t>RS485 serial communication: CMS to Sensor Nodes</a:t>
            </a:r>
          </a:p>
          <a:p>
            <a:pPr marL="1257300" lvl="2" indent="-457200">
              <a:buSzPct val="100000"/>
            </a:pPr>
            <a:r>
              <a:rPr lang="en-US" sz="2000" dirty="0" smtClean="0">
                <a:latin typeface="Arial" charset="0"/>
              </a:rPr>
              <a:t>Ethernet Ports for Internet communication</a:t>
            </a:r>
          </a:p>
          <a:p>
            <a:pPr marL="857250" lvl="1" indent="-457200">
              <a:buSzPct val="100000"/>
              <a:buFont typeface="+mj-lt"/>
              <a:buAutoNum type="alphaLcParenR"/>
            </a:pPr>
            <a:r>
              <a:rPr lang="en-US" sz="2000" dirty="0" smtClean="0">
                <a:latin typeface="Arial" charset="0"/>
              </a:rPr>
              <a:t>Thermal Electric Cooler: mounted on the front-side of the CMC</a:t>
            </a:r>
          </a:p>
          <a:p>
            <a:pPr marL="857250" lvl="1" indent="-457200">
              <a:buSzPct val="100000"/>
              <a:buFont typeface="+mj-lt"/>
              <a:buAutoNum type="alphaLcParenR"/>
            </a:pPr>
            <a:r>
              <a:rPr lang="en-US" sz="2000" dirty="0" smtClean="0">
                <a:latin typeface="Arial" charset="0"/>
              </a:rPr>
              <a:t>Six RS485-based Sensor Nodes with 16-bit ADC</a:t>
            </a:r>
          </a:p>
          <a:p>
            <a:pPr marL="857250" lvl="1" indent="-457200">
              <a:buSzPct val="100000"/>
              <a:buFont typeface="+mj-lt"/>
              <a:buAutoNum type="alphaLcParenR"/>
            </a:pPr>
            <a:r>
              <a:rPr lang="en-US" sz="2000" dirty="0" smtClean="0">
                <a:latin typeface="Arial" charset="0"/>
              </a:rPr>
              <a:t>Packaging </a:t>
            </a:r>
            <a:r>
              <a:rPr lang="en-US" sz="2000" dirty="0">
                <a:latin typeface="Arial" charset="0"/>
              </a:rPr>
              <a:t>and </a:t>
            </a:r>
            <a:r>
              <a:rPr lang="en-US" sz="2000" dirty="0" smtClean="0">
                <a:latin typeface="Arial" charset="0"/>
              </a:rPr>
              <a:t>Cabling</a:t>
            </a:r>
          </a:p>
          <a:p>
            <a:pPr marL="857250" lvl="1" indent="-457200">
              <a:buSzPct val="100000"/>
              <a:buFont typeface="+mj-lt"/>
              <a:buAutoNum type="alphaLcParenR"/>
            </a:pPr>
            <a:r>
              <a:rPr lang="en-US" sz="2000" dirty="0">
                <a:latin typeface="Arial" charset="0"/>
              </a:rPr>
              <a:t>Software for Polling Sensor Data Processing and Storage</a:t>
            </a:r>
          </a:p>
          <a:p>
            <a:pPr marL="400050" lvl="1" indent="0">
              <a:buSzPct val="100000"/>
              <a:buNone/>
            </a:pPr>
            <a:endParaRPr lang="en-US" sz="2000" dirty="0">
              <a:latin typeface="Arial" charset="0"/>
            </a:endParaRPr>
          </a:p>
          <a:p>
            <a:pPr marL="400050" lvl="1" indent="0">
              <a:buSzPct val="100000"/>
              <a:buNone/>
            </a:pPr>
            <a:r>
              <a:rPr lang="en-US" sz="2000" dirty="0" smtClean="0">
                <a:latin typeface="Arial" charset="0"/>
              </a:rPr>
              <a:t>	</a:t>
            </a:r>
          </a:p>
          <a:p>
            <a:pPr lvl="1"/>
            <a:endParaRPr lang="en-US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31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2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12787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Wired and Wireless Sensor Networks for  Bridge Health Monitoring</a:t>
            </a:r>
            <a:endParaRPr lang="en-US" sz="24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40325"/>
          </a:xfrm>
        </p:spPr>
        <p:txBody>
          <a:bodyPr/>
          <a:lstStyle/>
          <a:p>
            <a:pPr marL="457200" indent="-45720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400" dirty="0" smtClean="0">
                <a:latin typeface="Arial" charset="0"/>
              </a:rPr>
              <a:t>Introduction to Army CERL Sponsored “Micro/Nano Technology Sol-Gel Corrosion Sensor System – Corrosion Monitoring”</a:t>
            </a:r>
          </a:p>
          <a:p>
            <a:pPr marL="457200" indent="-45720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400" dirty="0" smtClean="0">
                <a:latin typeface="Arial" charset="0"/>
              </a:rPr>
              <a:t>Sol-gel </a:t>
            </a:r>
            <a:r>
              <a:rPr lang="en-US" sz="2400" dirty="0">
                <a:latin typeface="Arial" charset="0"/>
              </a:rPr>
              <a:t>and Cylindrical </a:t>
            </a:r>
            <a:r>
              <a:rPr lang="en-US" sz="2400" dirty="0" smtClean="0">
                <a:latin typeface="Arial" charset="0"/>
              </a:rPr>
              <a:t>Corrosion Sensors 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sz="2400" dirty="0" smtClean="0">
                <a:latin typeface="Arial" charset="0"/>
              </a:rPr>
              <a:t>Sensor Networks Technology: Wired and Wireless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sz="2400" dirty="0" smtClean="0">
                <a:latin typeface="Arial" charset="0"/>
              </a:rPr>
              <a:t>The Corrosion Monitoring System with Wired Sensor Nodes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sz="2400" dirty="0" smtClean="0">
                <a:latin typeface="Arial" charset="0"/>
              </a:rPr>
              <a:t>Experimental Testing of Second Generation CMS with Wired and Wireless Sensor Nodes   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sz="2400" dirty="0" smtClean="0">
                <a:latin typeface="Arial" charset="0"/>
              </a:rPr>
              <a:t>Summary and Future Work</a:t>
            </a:r>
            <a:endParaRPr lang="en-US" sz="2400" dirty="0">
              <a:latin typeface="Arial" charset="0"/>
            </a:endParaRPr>
          </a:p>
          <a:p>
            <a:pPr marL="457200" indent="-457200">
              <a:buClr>
                <a:schemeClr val="tx1"/>
              </a:buClr>
              <a:buSzPct val="100000"/>
              <a:buFont typeface="+mj-lt"/>
              <a:buAutoNum type="arabicPeriod"/>
            </a:pPr>
            <a:endParaRPr lang="en-US" sz="2400" dirty="0">
              <a:latin typeface="Arial" charset="0"/>
            </a:endParaRPr>
          </a:p>
          <a:p>
            <a:pPr marL="457200" indent="-457200">
              <a:buClr>
                <a:schemeClr val="tx1"/>
              </a:buClr>
              <a:buSzPct val="100000"/>
              <a:buFont typeface="+mj-lt"/>
              <a:buAutoNum type="arabicPeriod"/>
            </a:pPr>
            <a:endParaRPr lang="en-US" sz="2400" dirty="0">
              <a:latin typeface="Arial" charset="0"/>
            </a:endParaRPr>
          </a:p>
          <a:p>
            <a:endParaRPr lang="en-US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37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20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12787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4.4 Analog Signal Processing Circuit and Fabrication of Printed Circuit Boards  </a:t>
            </a:r>
            <a:endParaRPr lang="en-US" sz="30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40325"/>
          </a:xfrm>
        </p:spPr>
        <p:txBody>
          <a:bodyPr/>
          <a:lstStyle/>
          <a:p>
            <a:pPr marL="0" indent="0">
              <a:buClr>
                <a:schemeClr val="tx1"/>
              </a:buClr>
              <a:buSzPct val="100000"/>
              <a:buNone/>
            </a:pPr>
            <a:r>
              <a:rPr lang="en-US" sz="2400" dirty="0" smtClean="0">
                <a:latin typeface="Arial" charset="0"/>
              </a:rPr>
              <a:t>Analog Signal Processing (ASP)</a:t>
            </a:r>
            <a:endParaRPr lang="en-US" b="1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02" y="1752600"/>
            <a:ext cx="7730498" cy="389926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367623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21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12787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4.6. Analog Signal Processing Circuit and Fabrication of Printed Circuit Boards  </a:t>
            </a:r>
            <a:endParaRPr lang="en-US" sz="30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40325"/>
          </a:xfrm>
        </p:spPr>
        <p:txBody>
          <a:bodyPr/>
          <a:lstStyle/>
          <a:p>
            <a:pPr marL="0" indent="0">
              <a:buClr>
                <a:schemeClr val="tx1"/>
              </a:buClr>
              <a:buSzPct val="100000"/>
              <a:buNone/>
            </a:pPr>
            <a:r>
              <a:rPr lang="en-US" sz="2400" dirty="0" smtClean="0">
                <a:latin typeface="Arial" charset="0"/>
              </a:rPr>
              <a:t>Fabricated PCB Boards and ADMA 4016 ADC </a:t>
            </a:r>
            <a:endParaRPr lang="en-US" b="1" dirty="0"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34851"/>
            <a:ext cx="5486400" cy="44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6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22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12787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4.7 Corrosion Sensor Modules (Boxes)</a:t>
            </a:r>
            <a:endParaRPr lang="en-US" sz="30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40325"/>
          </a:xfrm>
        </p:spPr>
        <p:txBody>
          <a:bodyPr/>
          <a:lstStyle/>
          <a:p>
            <a:pPr marL="0" indent="0">
              <a:buClr>
                <a:schemeClr val="tx1"/>
              </a:buClr>
              <a:buSzPct val="100000"/>
              <a:buNone/>
            </a:pPr>
            <a:r>
              <a:rPr lang="en-US" sz="2400" dirty="0" smtClean="0">
                <a:latin typeface="Arial" charset="0"/>
              </a:rPr>
              <a:t>Corrosion Sensor Modules (Boxes): </a:t>
            </a:r>
          </a:p>
          <a:p>
            <a:pPr marL="857250" lvl="1" indent="-457200">
              <a:buSzPct val="100000"/>
              <a:buFont typeface="+mj-lt"/>
              <a:buAutoNum type="alphaLcParenR"/>
            </a:pPr>
            <a:r>
              <a:rPr lang="en-US" sz="2000" dirty="0" smtClean="0">
                <a:latin typeface="Arial" charset="0"/>
              </a:rPr>
              <a:t>Power supply</a:t>
            </a:r>
          </a:p>
          <a:p>
            <a:pPr marL="857250" lvl="1" indent="-457200">
              <a:buSzPct val="100000"/>
              <a:buFont typeface="+mj-lt"/>
              <a:buAutoNum type="alphaLcParenR"/>
            </a:pPr>
            <a:r>
              <a:rPr lang="en-US" sz="2000" dirty="0" smtClean="0">
                <a:latin typeface="Arial" charset="0"/>
              </a:rPr>
              <a:t>RS-485 communication </a:t>
            </a:r>
          </a:p>
          <a:p>
            <a:pPr marL="857250" lvl="1" indent="-457200">
              <a:buSzPct val="100000"/>
              <a:buFont typeface="+mj-lt"/>
              <a:buAutoNum type="alphaLcParenR"/>
            </a:pPr>
            <a:r>
              <a:rPr lang="en-US" sz="2000" dirty="0" smtClean="0">
                <a:latin typeface="Arial" charset="0"/>
              </a:rPr>
              <a:t>Microcomputer with 16-bit ADC (analog-to-digital </a:t>
            </a:r>
            <a:r>
              <a:rPr lang="en-US" sz="2000" dirty="0">
                <a:latin typeface="Arial" charset="0"/>
              </a:rPr>
              <a:t>c</a:t>
            </a:r>
            <a:r>
              <a:rPr lang="en-US" sz="2000" dirty="0" smtClean="0">
                <a:latin typeface="Arial" charset="0"/>
              </a:rPr>
              <a:t>onversion)</a:t>
            </a:r>
          </a:p>
          <a:p>
            <a:pPr marL="857250" lvl="1" indent="-457200">
              <a:buSzPct val="100000"/>
              <a:buFont typeface="+mj-lt"/>
              <a:buAutoNum type="alphaLcParenR"/>
            </a:pPr>
            <a:r>
              <a:rPr lang="en-US" sz="2000" dirty="0" smtClean="0">
                <a:latin typeface="Arial" charset="0"/>
              </a:rPr>
              <a:t>Sensor Box Packaging with Sensor’s analog signal processing PCB</a:t>
            </a:r>
          </a:p>
          <a:p>
            <a:pPr marL="857250" lvl="1" indent="-457200">
              <a:buSzPct val="100000"/>
              <a:buFont typeface="+mj-lt"/>
              <a:buAutoNum type="alphaLcParenR"/>
            </a:pPr>
            <a:r>
              <a:rPr lang="en-US" sz="2000" dirty="0" smtClean="0">
                <a:latin typeface="Arial" charset="0"/>
              </a:rPr>
              <a:t>Cabling</a:t>
            </a:r>
          </a:p>
          <a:p>
            <a:pPr marL="457200" lvl="1" indent="0">
              <a:buNone/>
            </a:pPr>
            <a:endParaRPr lang="en-US" b="1" dirty="0"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528" y="2921001"/>
            <a:ext cx="1818314" cy="2615506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1252685"/>
              </p:ext>
            </p:extLst>
          </p:nvPr>
        </p:nvGraphicFramePr>
        <p:xfrm>
          <a:off x="3506977" y="2917826"/>
          <a:ext cx="3287086" cy="2618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5" name="Visio" r:id="rId4" imgW="3419341" imgH="2724170" progId="Visio.Drawing.11">
                  <p:embed/>
                </p:oleObj>
              </mc:Choice>
              <mc:Fallback>
                <p:oleObj name="Visio" r:id="rId4" imgW="3419341" imgH="272417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06977" y="2917826"/>
                        <a:ext cx="3287086" cy="26186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467641"/>
              </p:ext>
            </p:extLst>
          </p:nvPr>
        </p:nvGraphicFramePr>
        <p:xfrm>
          <a:off x="721415" y="5217766"/>
          <a:ext cx="4286250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6" name="Visio" r:id="rId6" imgW="5625518" imgH="1693440" progId="Visio.Drawing.11">
                  <p:embed/>
                </p:oleObj>
              </mc:Choice>
              <mc:Fallback>
                <p:oleObj name="Visio" r:id="rId6" imgW="5625518" imgH="1693440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415" y="5217766"/>
                        <a:ext cx="4286250" cy="12858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290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23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12787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4.8 Corrosion Monitoring Sensor System</a:t>
            </a:r>
            <a:endParaRPr lang="en-US" sz="30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40325"/>
          </a:xfrm>
        </p:spPr>
        <p:txBody>
          <a:bodyPr/>
          <a:lstStyle/>
          <a:p>
            <a:pPr marL="400050" lvl="1" indent="0">
              <a:buSzPct val="100000"/>
              <a:buNone/>
            </a:pPr>
            <a:r>
              <a:rPr lang="en-US" sz="2000" dirty="0" smtClean="0">
                <a:latin typeface="Arial" charset="0"/>
              </a:rPr>
              <a:t>Packaging and Cabling</a:t>
            </a:r>
          </a:p>
          <a:p>
            <a:pPr lvl="1"/>
            <a:endParaRPr lang="en-US" b="1" dirty="0">
              <a:latin typeface="Arial" charset="0"/>
            </a:endParaRPr>
          </a:p>
        </p:txBody>
      </p:sp>
      <p:pic>
        <p:nvPicPr>
          <p:cNvPr id="6" name="圖片 17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71600" y="1600200"/>
            <a:ext cx="6629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029200" y="24384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Corrosion Sensor</a:t>
            </a:r>
          </a:p>
          <a:p>
            <a:r>
              <a:rPr lang="en-US" sz="1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    S1       S2      S3 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81600" y="4382869"/>
            <a:ext cx="251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+mj-lt"/>
              </a:rPr>
              <a:t>Corrosion Sensor</a:t>
            </a:r>
          </a:p>
          <a:p>
            <a:r>
              <a:rPr lang="en-US" sz="1800" dirty="0">
                <a:solidFill>
                  <a:srgbClr val="FF0000"/>
                </a:solidFill>
                <a:latin typeface="+mj-lt"/>
              </a:rPr>
              <a:t>     </a:t>
            </a:r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S4       S5      S6 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76600" y="2590800"/>
            <a:ext cx="114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RJ 45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Internet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3276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Power Cable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754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24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12787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4.8 Corrosion Monitoring Sensor System – Installation (May 2013)</a:t>
            </a:r>
            <a:endParaRPr lang="en-US" sz="30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40325"/>
          </a:xfrm>
        </p:spPr>
        <p:txBody>
          <a:bodyPr/>
          <a:lstStyle/>
          <a:p>
            <a:pPr lvl="1"/>
            <a:endParaRPr lang="en-US" b="1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4673600" cy="350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972" y="1008692"/>
            <a:ext cx="3733328" cy="4977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7786" y="2589311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Thermal Electric Cooler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(200 BTU)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5308" y="3560762"/>
            <a:ext cx="22440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Central Monitoring Computer (Windows XP, embedded)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7686" y="2514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59397" y="2209800"/>
            <a:ext cx="1882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Power Supplies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5100" y="4028937"/>
            <a:ext cx="2202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Six Sensor Connection </a:t>
            </a:r>
            <a:r>
              <a:rPr lang="en-US" sz="1400" dirty="0" err="1" smtClean="0">
                <a:solidFill>
                  <a:srgbClr val="FF0000"/>
                </a:solidFill>
                <a:latin typeface="+mj-lt"/>
              </a:rPr>
              <a:t>Suckets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and Cabling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387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71550"/>
            <a:ext cx="7391400" cy="554355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25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12787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4.8 Corrosion Monitoring Sensor System Installation – May 2013</a:t>
            </a:r>
            <a:endParaRPr lang="en-US" sz="30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40325"/>
          </a:xfrm>
        </p:spPr>
        <p:txBody>
          <a:bodyPr/>
          <a:lstStyle/>
          <a:p>
            <a:pPr lvl="1"/>
            <a:endParaRPr lang="en-US" b="1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7686" y="2514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25920" y="4029942"/>
            <a:ext cx="2327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Central Monitoring Computer (Windows XP, embedded)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1012" y="3591252"/>
            <a:ext cx="2202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Six Sensor Connection Sockets and Cabling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2947789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Thermal Electric Cooler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5039" y="2206823"/>
            <a:ext cx="1882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Power Supplies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585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26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850900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4.9 Deployment and Testing: </a:t>
            </a:r>
            <a:r>
              <a:rPr lang="en-US" sz="2400" b="1" dirty="0" smtClean="0">
                <a:solidFill>
                  <a:schemeClr val="folHlink"/>
                </a:solidFill>
              </a:rPr>
              <a:t>Corrosion Sensors and Wired Sensor Network at RIA Bridge, IL</a:t>
            </a:r>
            <a:endParaRPr lang="en-US" sz="24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05400" y="1003300"/>
            <a:ext cx="3886200" cy="5140325"/>
          </a:xfrm>
        </p:spPr>
        <p:txBody>
          <a:bodyPr/>
          <a:lstStyle/>
          <a:p>
            <a:r>
              <a:rPr lang="en-US" sz="2000" dirty="0">
                <a:effectLst/>
                <a:latin typeface="+mj-lt"/>
              </a:rPr>
              <a:t>Sensor #1 (coal tar epoxy coated sol-gel sensor</a:t>
            </a:r>
            <a:r>
              <a:rPr lang="en-US" sz="2000" dirty="0" smtClean="0">
                <a:effectLst/>
                <a:latin typeface="+mj-lt"/>
              </a:rPr>
              <a:t>)</a:t>
            </a:r>
            <a:endParaRPr lang="en-US" sz="2000" dirty="0">
              <a:effectLst/>
              <a:latin typeface="+mj-lt"/>
            </a:endParaRPr>
          </a:p>
          <a:p>
            <a:r>
              <a:rPr lang="en-US" sz="2000" dirty="0">
                <a:effectLst/>
                <a:latin typeface="+mj-lt"/>
              </a:rPr>
              <a:t>Sensor # 2 (coal tar epoxy coated sol-gel sensor</a:t>
            </a:r>
            <a:r>
              <a:rPr lang="en-US" sz="2000" dirty="0" smtClean="0">
                <a:effectLst/>
                <a:latin typeface="+mj-lt"/>
              </a:rPr>
              <a:t>)</a:t>
            </a:r>
            <a:endParaRPr lang="en-US" sz="2000" dirty="0">
              <a:effectLst/>
              <a:latin typeface="+mj-lt"/>
            </a:endParaRPr>
          </a:p>
          <a:p>
            <a:r>
              <a:rPr lang="en-US" sz="2000" dirty="0">
                <a:effectLst/>
                <a:latin typeface="+mj-lt"/>
              </a:rPr>
              <a:t>Sensor #3 (sol-gel sensor</a:t>
            </a:r>
            <a:r>
              <a:rPr lang="en-US" sz="2000" dirty="0" smtClean="0">
                <a:effectLst/>
                <a:latin typeface="+mj-lt"/>
              </a:rPr>
              <a:t>)</a:t>
            </a:r>
            <a:endParaRPr lang="en-US" sz="2000" dirty="0">
              <a:effectLst/>
              <a:latin typeface="+mj-lt"/>
            </a:endParaRPr>
          </a:p>
          <a:p>
            <a:r>
              <a:rPr lang="en-US" sz="2000" dirty="0">
                <a:effectLst/>
                <a:latin typeface="+mj-lt"/>
              </a:rPr>
              <a:t>Sensor #4 (sol-gel sensor</a:t>
            </a:r>
            <a:r>
              <a:rPr lang="en-US" sz="2000" dirty="0" smtClean="0">
                <a:effectLst/>
                <a:latin typeface="+mj-lt"/>
              </a:rPr>
              <a:t>)</a:t>
            </a:r>
            <a:endParaRPr lang="en-US" sz="2000" dirty="0">
              <a:effectLst/>
              <a:latin typeface="+mj-lt"/>
            </a:endParaRPr>
          </a:p>
          <a:p>
            <a:r>
              <a:rPr lang="en-US" sz="2000" dirty="0">
                <a:effectLst/>
                <a:latin typeface="+mj-lt"/>
              </a:rPr>
              <a:t>Sensor #5 (stainless steel cylindrical sensor, coal-tar epoxy coated) </a:t>
            </a:r>
            <a:r>
              <a:rPr lang="en-US" sz="2000" dirty="0" smtClean="0">
                <a:effectLst/>
                <a:latin typeface="+mj-lt"/>
              </a:rPr>
              <a:t>Sensor </a:t>
            </a:r>
            <a:r>
              <a:rPr lang="en-US" sz="2000" dirty="0">
                <a:effectLst/>
                <a:latin typeface="+mj-lt"/>
              </a:rPr>
              <a:t>#6 (A36 cylindrical sensor, coal-tar epoxy coated</a:t>
            </a:r>
            <a:r>
              <a:rPr lang="en-US" sz="2000" dirty="0" smtClean="0">
                <a:effectLst/>
                <a:latin typeface="+mj-lt"/>
              </a:rPr>
              <a:t>)</a:t>
            </a:r>
            <a:endParaRPr lang="en-US" sz="2000" dirty="0" smtClean="0">
              <a:latin typeface="Arial" charset="0"/>
            </a:endParaRPr>
          </a:p>
          <a:p>
            <a:pPr lvl="1"/>
            <a:endParaRPr lang="en-US" b="1" dirty="0"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3" y="1022540"/>
            <a:ext cx="4369758" cy="567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5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27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12787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4.9 Deployment </a:t>
            </a:r>
            <a:r>
              <a:rPr lang="en-US" sz="3000" b="1" dirty="0">
                <a:solidFill>
                  <a:schemeClr val="folHlink"/>
                </a:solidFill>
              </a:rPr>
              <a:t>and Testing</a:t>
            </a:r>
            <a:r>
              <a:rPr lang="en-US" sz="2400" b="1" dirty="0">
                <a:solidFill>
                  <a:schemeClr val="folHlink"/>
                </a:solidFill>
              </a:rPr>
              <a:t>: </a:t>
            </a:r>
            <a:r>
              <a:rPr lang="en-US" sz="2400" b="1" dirty="0" smtClean="0">
                <a:solidFill>
                  <a:schemeClr val="folHlink"/>
                </a:solidFill>
              </a:rPr>
              <a:t/>
            </a:r>
            <a:br>
              <a:rPr lang="en-US" sz="2400" b="1" dirty="0" smtClean="0">
                <a:solidFill>
                  <a:schemeClr val="folHlink"/>
                </a:solidFill>
              </a:rPr>
            </a:br>
            <a:r>
              <a:rPr lang="en-US" sz="2400" b="1" dirty="0" smtClean="0">
                <a:solidFill>
                  <a:schemeClr val="folHlink"/>
                </a:solidFill>
              </a:rPr>
              <a:t>Corrosion </a:t>
            </a:r>
            <a:r>
              <a:rPr lang="en-US" sz="2400" b="1" dirty="0">
                <a:solidFill>
                  <a:schemeClr val="folHlink"/>
                </a:solidFill>
              </a:rPr>
              <a:t>Sensors </a:t>
            </a:r>
            <a:r>
              <a:rPr lang="en-US" sz="2400" b="1" dirty="0" smtClean="0">
                <a:solidFill>
                  <a:schemeClr val="folHlink"/>
                </a:solidFill>
              </a:rPr>
              <a:t> </a:t>
            </a:r>
            <a:r>
              <a:rPr lang="en-US" sz="2400" b="1" dirty="0">
                <a:solidFill>
                  <a:schemeClr val="folHlink"/>
                </a:solidFill>
              </a:rPr>
              <a:t>at RIA Bridge, IL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8229600" cy="5638800"/>
          </a:xfrm>
        </p:spPr>
        <p:txBody>
          <a:bodyPr/>
          <a:lstStyle/>
          <a:p>
            <a:r>
              <a:rPr lang="en-US" sz="2000" b="1" dirty="0" smtClean="0">
                <a:effectLst/>
                <a:latin typeface="+mj-lt"/>
              </a:rPr>
              <a:t>Sensor </a:t>
            </a:r>
            <a:r>
              <a:rPr lang="en-US" sz="2000" b="1" dirty="0">
                <a:effectLst/>
                <a:latin typeface="+mj-lt"/>
              </a:rPr>
              <a:t>#1</a:t>
            </a:r>
            <a:r>
              <a:rPr lang="en-US" sz="2000" dirty="0">
                <a:effectLst/>
                <a:latin typeface="+mj-lt"/>
              </a:rPr>
              <a:t> (coal tar epoxy coated sol-gel sensor) at the lower car deck (31 inches above the deck, 2 </a:t>
            </a:r>
            <a:r>
              <a:rPr lang="en-US" sz="2000" dirty="0" err="1">
                <a:effectLst/>
                <a:latin typeface="+mj-lt"/>
              </a:rPr>
              <a:t>ft</a:t>
            </a:r>
            <a:r>
              <a:rPr lang="en-US" sz="2000" dirty="0">
                <a:effectLst/>
                <a:latin typeface="+mj-lt"/>
              </a:rPr>
              <a:t> above the car deck level, on the west side of the bridge) </a:t>
            </a:r>
            <a:endParaRPr lang="en-US" sz="2000" dirty="0" smtClean="0">
              <a:effectLst/>
              <a:latin typeface="+mj-lt"/>
            </a:endParaRPr>
          </a:p>
          <a:p>
            <a:endParaRPr lang="en-US" sz="2000" dirty="0">
              <a:effectLst/>
              <a:latin typeface="+mj-lt"/>
            </a:endParaRPr>
          </a:p>
          <a:p>
            <a:endParaRPr lang="en-US" sz="2000" dirty="0" smtClean="0">
              <a:effectLst/>
              <a:latin typeface="+mj-lt"/>
            </a:endParaRPr>
          </a:p>
          <a:p>
            <a:endParaRPr lang="en-US" sz="2000" dirty="0">
              <a:effectLst/>
              <a:latin typeface="+mj-lt"/>
            </a:endParaRPr>
          </a:p>
          <a:p>
            <a:pPr marL="0" lvl="1" indent="0">
              <a:buClr>
                <a:schemeClr val="hlink"/>
              </a:buClr>
              <a:buSzPct val="60000"/>
              <a:buNone/>
            </a:pPr>
            <a:r>
              <a:rPr lang="en-US" sz="1600" dirty="0" smtClean="0">
                <a:solidFill>
                  <a:srgbClr val="FF0000"/>
                </a:solidFill>
                <a:effectLst/>
              </a:rPr>
              <a:t>       </a:t>
            </a:r>
          </a:p>
          <a:p>
            <a:pPr marL="0" lvl="1" indent="0">
              <a:buClr>
                <a:schemeClr val="hlink"/>
              </a:buClr>
              <a:buSzPct val="60000"/>
              <a:buNone/>
            </a:pPr>
            <a:r>
              <a:rPr lang="en-US" sz="1600" dirty="0" smtClean="0">
                <a:solidFill>
                  <a:srgbClr val="FF0000"/>
                </a:solidFill>
                <a:effectLst/>
              </a:rPr>
              <a:t/>
            </a:r>
            <a:br>
              <a:rPr lang="en-US" sz="1600" dirty="0" smtClean="0">
                <a:solidFill>
                  <a:srgbClr val="FF0000"/>
                </a:solidFill>
                <a:effectLst/>
              </a:rPr>
            </a:br>
            <a:r>
              <a:rPr lang="en-US" sz="1400" b="1" dirty="0" smtClean="0">
                <a:solidFill>
                  <a:srgbClr val="FF0000"/>
                </a:solidFill>
                <a:effectLst/>
                <a:latin typeface="+mj-lt"/>
              </a:rPr>
              <a:t>                                  </a:t>
            </a:r>
          </a:p>
          <a:p>
            <a:pPr marL="0" lvl="1" indent="0">
              <a:buClr>
                <a:schemeClr val="hlink"/>
              </a:buClr>
              <a:buSzPct val="60000"/>
              <a:buNone/>
            </a:pPr>
            <a:r>
              <a:rPr lang="en-US" sz="1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effectLst/>
                <a:latin typeface="+mj-lt"/>
              </a:rPr>
              <a:t>                 Sensor #1                            Sensor DAQ Box #1            Box#1 (before installation)</a:t>
            </a:r>
            <a:endParaRPr lang="en-US" sz="1400" b="1" dirty="0">
              <a:solidFill>
                <a:srgbClr val="FF0000"/>
              </a:solidFill>
              <a:effectLst/>
              <a:latin typeface="+mj-lt"/>
            </a:endParaRPr>
          </a:p>
          <a:p>
            <a:r>
              <a:rPr lang="en-US" sz="2000" dirty="0" smtClean="0">
                <a:effectLst/>
                <a:latin typeface="+mj-lt"/>
              </a:rPr>
              <a:t> </a:t>
            </a:r>
            <a:r>
              <a:rPr lang="en-US" sz="2000" b="1" dirty="0" smtClean="0">
                <a:effectLst/>
                <a:latin typeface="+mj-lt"/>
              </a:rPr>
              <a:t>Sensor </a:t>
            </a:r>
            <a:r>
              <a:rPr lang="en-US" sz="2000" b="1" dirty="0">
                <a:effectLst/>
                <a:latin typeface="+mj-lt"/>
              </a:rPr>
              <a:t># 2 </a:t>
            </a:r>
            <a:r>
              <a:rPr lang="en-US" sz="2000" dirty="0">
                <a:effectLst/>
                <a:latin typeface="+mj-lt"/>
              </a:rPr>
              <a:t>(coal tar epoxy coated sol-gel sensor) at the top of bridge control room (mounted on the vertically – south side)</a:t>
            </a:r>
          </a:p>
          <a:p>
            <a:pPr marL="0" indent="0">
              <a:buClr>
                <a:schemeClr val="tx1"/>
              </a:buClr>
              <a:buSzPct val="100000"/>
              <a:buNone/>
            </a:pPr>
            <a:endParaRPr lang="en-US" sz="2000" dirty="0" smtClean="0">
              <a:latin typeface="Arial" charset="0"/>
            </a:endParaRPr>
          </a:p>
          <a:p>
            <a:pPr lvl="1"/>
            <a:endParaRPr lang="en-US" b="1" dirty="0" smtClean="0">
              <a:latin typeface="Arial" charset="0"/>
            </a:endParaRPr>
          </a:p>
          <a:p>
            <a:pPr lvl="1"/>
            <a:endParaRPr lang="en-US" b="1" dirty="0">
              <a:latin typeface="Arial" charset="0"/>
            </a:endParaRPr>
          </a:p>
          <a:p>
            <a:pPr lvl="1"/>
            <a:endParaRPr lang="en-US" b="1" dirty="0" smtClean="0">
              <a:latin typeface="Arial" charset="0"/>
            </a:endParaRPr>
          </a:p>
          <a:p>
            <a:pPr lvl="1"/>
            <a:endParaRPr lang="en-US" b="1" dirty="0">
              <a:latin typeface="Arial" charset="0"/>
            </a:endParaRPr>
          </a:p>
        </p:txBody>
      </p:sp>
      <p:pic>
        <p:nvPicPr>
          <p:cNvPr id="6" name="Picture 5" descr="Phot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38" y="1726882"/>
            <a:ext cx="193357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Phot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493" y="1726882"/>
            <a:ext cx="2005013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Phot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27549"/>
            <a:ext cx="1933575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Photo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4527549"/>
            <a:ext cx="2005012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148239" y="5973117"/>
            <a:ext cx="5100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Sensor #2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		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 Sensor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DAQ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Box#2 </a:t>
            </a:r>
            <a:endParaRPr lang="en-US" sz="1400" dirty="0">
              <a:latin typeface="+mj-lt"/>
            </a:endParaRPr>
          </a:p>
        </p:txBody>
      </p:sp>
      <p:pic>
        <p:nvPicPr>
          <p:cNvPr id="10" name="Picture 9" descr="Photo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281" y="1578767"/>
            <a:ext cx="1543050" cy="2038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631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28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12787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4.9 </a:t>
            </a:r>
            <a:r>
              <a:rPr lang="en-US" sz="3000" b="1" dirty="0">
                <a:solidFill>
                  <a:schemeClr val="folHlink"/>
                </a:solidFill>
              </a:rPr>
              <a:t>Deployment and </a:t>
            </a:r>
            <a:r>
              <a:rPr lang="en-US" sz="3000" b="1" dirty="0" smtClean="0">
                <a:solidFill>
                  <a:schemeClr val="folHlink"/>
                </a:solidFill>
              </a:rPr>
              <a:t>Testing:</a:t>
            </a:r>
            <a:br>
              <a:rPr lang="en-US" sz="3000" b="1" dirty="0" smtClean="0">
                <a:solidFill>
                  <a:schemeClr val="folHlink"/>
                </a:solidFill>
              </a:rPr>
            </a:br>
            <a:r>
              <a:rPr lang="en-US" sz="2400" b="1" dirty="0" smtClean="0">
                <a:solidFill>
                  <a:schemeClr val="folHlink"/>
                </a:solidFill>
              </a:rPr>
              <a:t>Corrosion Sensors </a:t>
            </a:r>
            <a:r>
              <a:rPr lang="en-US" sz="2400" b="1" dirty="0">
                <a:solidFill>
                  <a:schemeClr val="folHlink"/>
                </a:solidFill>
              </a:rPr>
              <a:t>at RIA Bridge, IL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65188"/>
            <a:ext cx="8229600" cy="5265738"/>
          </a:xfrm>
        </p:spPr>
        <p:txBody>
          <a:bodyPr/>
          <a:lstStyle/>
          <a:p>
            <a:r>
              <a:rPr lang="en-US" sz="2000" b="1" dirty="0" smtClean="0">
                <a:effectLst/>
                <a:latin typeface="+mj-lt"/>
              </a:rPr>
              <a:t>Sensor </a:t>
            </a:r>
            <a:r>
              <a:rPr lang="en-US" sz="2000" b="1" dirty="0">
                <a:effectLst/>
                <a:latin typeface="+mj-lt"/>
              </a:rPr>
              <a:t>#3</a:t>
            </a:r>
            <a:r>
              <a:rPr lang="en-US" sz="2000" dirty="0">
                <a:effectLst/>
                <a:latin typeface="+mj-lt"/>
              </a:rPr>
              <a:t> (sol-gel sensor) on the ceiling of the car deck, or below train deck (west side</a:t>
            </a:r>
            <a:r>
              <a:rPr lang="en-US" sz="2000" dirty="0" smtClean="0">
                <a:effectLst/>
                <a:latin typeface="+mj-lt"/>
              </a:rPr>
              <a:t>)</a:t>
            </a:r>
          </a:p>
          <a:p>
            <a:endParaRPr lang="en-US" sz="2000" dirty="0">
              <a:effectLst/>
              <a:latin typeface="+mj-lt"/>
            </a:endParaRPr>
          </a:p>
          <a:p>
            <a:endParaRPr lang="en-US" sz="2000" dirty="0" smtClean="0">
              <a:effectLst/>
              <a:latin typeface="+mj-lt"/>
            </a:endParaRPr>
          </a:p>
          <a:p>
            <a:endParaRPr lang="en-US" sz="2000" dirty="0">
              <a:effectLst/>
              <a:latin typeface="+mj-lt"/>
            </a:endParaRPr>
          </a:p>
          <a:p>
            <a:pPr marL="457200" lvl="1" indent="0">
              <a:buNone/>
            </a:pPr>
            <a:r>
              <a:rPr lang="en-US" sz="1600" dirty="0" smtClean="0">
                <a:solidFill>
                  <a:srgbClr val="FF0000"/>
                </a:solidFill>
                <a:effectLst/>
              </a:rPr>
              <a:t>					</a:t>
            </a:r>
          </a:p>
          <a:p>
            <a:pPr marL="457200" lvl="1" indent="0">
              <a:buNone/>
            </a:pPr>
            <a:endParaRPr lang="en-US" sz="1600" dirty="0">
              <a:solidFill>
                <a:srgbClr val="FF0000"/>
              </a:solidFill>
              <a:effectLst/>
              <a:latin typeface="+mj-lt"/>
            </a:endParaRPr>
          </a:p>
          <a:p>
            <a:pPr marL="457200" lvl="1" indent="0">
              <a:buNone/>
            </a:pPr>
            <a:endParaRPr lang="en-US" sz="1600" dirty="0" smtClean="0">
              <a:solidFill>
                <a:srgbClr val="FF0000"/>
              </a:solidFill>
              <a:effectLst/>
              <a:latin typeface="+mj-lt"/>
            </a:endParaRPr>
          </a:p>
          <a:p>
            <a:pPr marL="457200" lvl="1" indent="0">
              <a:buNone/>
            </a:pPr>
            <a:r>
              <a:rPr lang="en-US" sz="1400" b="1" dirty="0" smtClean="0">
                <a:solidFill>
                  <a:srgbClr val="FF0000"/>
                </a:solidFill>
                <a:effectLst/>
                <a:latin typeface="+mj-lt"/>
              </a:rPr>
              <a:t>           Sensor </a:t>
            </a:r>
            <a:r>
              <a:rPr lang="en-US" sz="1400" b="1" dirty="0">
                <a:solidFill>
                  <a:srgbClr val="FF0000"/>
                </a:solidFill>
                <a:effectLst/>
                <a:latin typeface="+mj-lt"/>
              </a:rPr>
              <a:t>#3 and </a:t>
            </a:r>
            <a:r>
              <a:rPr lang="en-US" sz="1400" b="1" dirty="0" smtClean="0">
                <a:solidFill>
                  <a:srgbClr val="FF0000"/>
                </a:solidFill>
                <a:effectLst/>
                <a:latin typeface="+mj-lt"/>
              </a:rPr>
              <a:t>Sensor </a:t>
            </a:r>
            <a:r>
              <a:rPr lang="en-US" sz="1400" b="1" dirty="0">
                <a:solidFill>
                  <a:srgbClr val="FF0000"/>
                </a:solidFill>
                <a:effectLst/>
                <a:latin typeface="+mj-lt"/>
              </a:rPr>
              <a:t>DAQ </a:t>
            </a:r>
            <a:r>
              <a:rPr lang="en-US" sz="1400" b="1" dirty="0" smtClean="0">
                <a:solidFill>
                  <a:srgbClr val="FF0000"/>
                </a:solidFill>
                <a:effectLst/>
                <a:latin typeface="+mj-lt"/>
              </a:rPr>
              <a:t>Box#3 </a:t>
            </a:r>
          </a:p>
          <a:p>
            <a:r>
              <a:rPr lang="en-US" sz="2000" b="1" dirty="0" smtClean="0">
                <a:effectLst/>
                <a:latin typeface="+mj-lt"/>
              </a:rPr>
              <a:t>Sensor </a:t>
            </a:r>
            <a:r>
              <a:rPr lang="en-US" sz="2000" b="1" dirty="0">
                <a:effectLst/>
                <a:latin typeface="+mj-lt"/>
              </a:rPr>
              <a:t>#4</a:t>
            </a:r>
            <a:r>
              <a:rPr lang="en-US" sz="2000" dirty="0">
                <a:effectLst/>
                <a:latin typeface="+mj-lt"/>
              </a:rPr>
              <a:t> (sol-gel sensor) on the ceiling of the car deck, or below train deck (east side)</a:t>
            </a:r>
          </a:p>
          <a:p>
            <a:pPr marL="0" indent="0">
              <a:buClr>
                <a:schemeClr val="tx1"/>
              </a:buClr>
              <a:buSzPct val="100000"/>
              <a:buNone/>
            </a:pPr>
            <a:endParaRPr lang="en-US" sz="2000" dirty="0" smtClean="0">
              <a:latin typeface="Arial" charset="0"/>
            </a:endParaRPr>
          </a:p>
          <a:p>
            <a:pPr marL="457200" lvl="1" indent="0">
              <a:buNone/>
            </a:pPr>
            <a:r>
              <a:rPr lang="en-US" sz="1600" dirty="0" smtClean="0">
                <a:solidFill>
                  <a:srgbClr val="FF0000"/>
                </a:solidFill>
                <a:effectLst/>
                <a:latin typeface="+mj-lt"/>
              </a:rPr>
              <a:t>						</a:t>
            </a:r>
            <a:r>
              <a:rPr lang="en-US" sz="1400" b="1" dirty="0" smtClean="0">
                <a:solidFill>
                  <a:srgbClr val="FF0000"/>
                </a:solidFill>
                <a:effectLst/>
                <a:latin typeface="+mj-lt"/>
              </a:rPr>
              <a:t>Sensor #4 </a:t>
            </a:r>
            <a:r>
              <a:rPr lang="en-US" sz="1400" b="1" dirty="0">
                <a:solidFill>
                  <a:srgbClr val="FF0000"/>
                </a:solidFill>
                <a:effectLst/>
                <a:latin typeface="+mj-lt"/>
              </a:rPr>
              <a:t>and </a:t>
            </a:r>
            <a:endParaRPr lang="en-US" sz="1400" b="1" dirty="0" smtClean="0">
              <a:solidFill>
                <a:srgbClr val="FF0000"/>
              </a:solidFill>
              <a:effectLst/>
              <a:latin typeface="+mj-lt"/>
            </a:endParaRPr>
          </a:p>
          <a:p>
            <a:pPr marL="457200" lvl="1" indent="0">
              <a:buNone/>
            </a:pPr>
            <a:r>
              <a:rPr lang="en-US" sz="1400" b="1" dirty="0">
                <a:solidFill>
                  <a:srgbClr val="FF0000"/>
                </a:solidFill>
                <a:effectLst/>
                <a:latin typeface="+mj-lt"/>
              </a:rPr>
              <a:t>	</a:t>
            </a:r>
            <a:r>
              <a:rPr lang="en-US" sz="1400" b="1" dirty="0" smtClean="0">
                <a:solidFill>
                  <a:srgbClr val="FF0000"/>
                </a:solidFill>
                <a:effectLst/>
                <a:latin typeface="+mj-lt"/>
              </a:rPr>
              <a:t>					Sensor </a:t>
            </a:r>
            <a:r>
              <a:rPr lang="en-US" sz="1400" b="1" dirty="0">
                <a:solidFill>
                  <a:srgbClr val="FF0000"/>
                </a:solidFill>
                <a:effectLst/>
                <a:latin typeface="+mj-lt"/>
              </a:rPr>
              <a:t>DAQ </a:t>
            </a:r>
            <a:r>
              <a:rPr lang="en-US" sz="1400" b="1" dirty="0" smtClean="0">
                <a:solidFill>
                  <a:srgbClr val="FF0000"/>
                </a:solidFill>
                <a:effectLst/>
                <a:latin typeface="+mj-lt"/>
              </a:rPr>
              <a:t>Box#4 </a:t>
            </a:r>
            <a:endParaRPr lang="en-US" sz="1400" b="1" dirty="0">
              <a:solidFill>
                <a:srgbClr val="FF0000"/>
              </a:solidFill>
              <a:effectLst/>
              <a:latin typeface="+mj-lt"/>
            </a:endParaRPr>
          </a:p>
          <a:p>
            <a:pPr lvl="1"/>
            <a:endParaRPr lang="en-US" b="1" dirty="0">
              <a:latin typeface="Arial" charset="0"/>
            </a:endParaRPr>
          </a:p>
        </p:txBody>
      </p:sp>
      <p:pic>
        <p:nvPicPr>
          <p:cNvPr id="6" name="Picture 5" descr="Phot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55762"/>
            <a:ext cx="2543175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Phot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4225926"/>
            <a:ext cx="25527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23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29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1"/>
            <a:ext cx="8229600" cy="609600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4.9 </a:t>
            </a:r>
            <a:r>
              <a:rPr lang="en-US" sz="3000" b="1" dirty="0">
                <a:solidFill>
                  <a:schemeClr val="folHlink"/>
                </a:solidFill>
              </a:rPr>
              <a:t>Deployment and </a:t>
            </a:r>
            <a:r>
              <a:rPr lang="en-US" sz="3000" b="1" dirty="0" smtClean="0">
                <a:solidFill>
                  <a:schemeClr val="folHlink"/>
                </a:solidFill>
              </a:rPr>
              <a:t>Testing:</a:t>
            </a:r>
            <a:br>
              <a:rPr lang="en-US" sz="3000" b="1" dirty="0" smtClean="0">
                <a:solidFill>
                  <a:schemeClr val="folHlink"/>
                </a:solidFill>
              </a:rPr>
            </a:br>
            <a:r>
              <a:rPr lang="en-US" sz="2400" b="1" dirty="0" smtClean="0">
                <a:solidFill>
                  <a:schemeClr val="folHlink"/>
                </a:solidFill>
              </a:rPr>
              <a:t>Corrosion </a:t>
            </a:r>
            <a:r>
              <a:rPr lang="en-US" sz="2400" b="1" dirty="0">
                <a:solidFill>
                  <a:schemeClr val="folHlink"/>
                </a:solidFill>
              </a:rPr>
              <a:t>Sensors at RIA Bridge, IL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368924"/>
          </a:xfrm>
        </p:spPr>
        <p:txBody>
          <a:bodyPr/>
          <a:lstStyle/>
          <a:p>
            <a:r>
              <a:rPr lang="en-US" sz="2000" b="1" dirty="0" smtClean="0">
                <a:effectLst/>
                <a:latin typeface="+mj-lt"/>
              </a:rPr>
              <a:t>Sensor #5</a:t>
            </a:r>
            <a:r>
              <a:rPr lang="en-US" sz="2000" dirty="0" smtClean="0">
                <a:effectLst/>
                <a:latin typeface="+mj-lt"/>
              </a:rPr>
              <a:t>  Cylindrical Sensor (316 stainless steel cylindrical rod and ring, coal-tar epoxy coated)  under the car deck (west side)</a:t>
            </a:r>
          </a:p>
          <a:p>
            <a:endParaRPr lang="en-US" sz="2000" dirty="0" smtClean="0">
              <a:effectLst/>
              <a:latin typeface="+mj-lt"/>
            </a:endParaRPr>
          </a:p>
          <a:p>
            <a:endParaRPr lang="en-US" sz="2000" dirty="0" smtClean="0">
              <a:effectLst/>
              <a:latin typeface="+mj-lt"/>
            </a:endParaRPr>
          </a:p>
          <a:p>
            <a:endParaRPr lang="en-US" sz="2000" dirty="0" smtClean="0">
              <a:effectLst/>
              <a:latin typeface="+mj-lt"/>
            </a:endParaRPr>
          </a:p>
          <a:p>
            <a:endParaRPr lang="en-US" sz="2000" dirty="0" smtClean="0">
              <a:effectLst/>
              <a:latin typeface="+mj-lt"/>
            </a:endParaRPr>
          </a:p>
          <a:p>
            <a:endParaRPr lang="en-US" sz="2000" dirty="0" smtClean="0">
              <a:effectLst/>
              <a:latin typeface="+mj-lt"/>
            </a:endParaRPr>
          </a:p>
          <a:p>
            <a:pPr marL="457200" lvl="1" indent="0">
              <a:buNone/>
            </a:pPr>
            <a:r>
              <a:rPr lang="en-US" sz="1400" b="1" dirty="0" smtClean="0">
                <a:solidFill>
                  <a:srgbClr val="FF0000"/>
                </a:solidFill>
                <a:effectLst/>
              </a:rPr>
              <a:t/>
            </a:r>
            <a:br>
              <a:rPr lang="en-US" sz="1400" b="1" dirty="0" smtClean="0">
                <a:solidFill>
                  <a:srgbClr val="FF0000"/>
                </a:solidFill>
                <a:effectLst/>
              </a:rPr>
            </a:br>
            <a:r>
              <a:rPr lang="en-US" sz="1400" b="1" dirty="0" smtClean="0">
                <a:solidFill>
                  <a:srgbClr val="FF0000"/>
                </a:solidFill>
                <a:effectLst/>
              </a:rPr>
              <a:t>                 </a:t>
            </a:r>
            <a:r>
              <a:rPr lang="en-US" sz="1400" b="1" dirty="0" smtClean="0">
                <a:solidFill>
                  <a:srgbClr val="FF0000"/>
                </a:solidFill>
                <a:effectLst/>
                <a:latin typeface="+mj-lt"/>
              </a:rPr>
              <a:t>Sensor #5 and Sensor DAQ Box#5 </a:t>
            </a:r>
          </a:p>
          <a:p>
            <a:pPr marL="0" indent="0">
              <a:buClr>
                <a:schemeClr val="tx1"/>
              </a:buClr>
              <a:buSzPct val="100000"/>
              <a:buNone/>
            </a:pPr>
            <a:endParaRPr lang="en-US" sz="2000" dirty="0" smtClean="0">
              <a:latin typeface="Arial" charset="0"/>
            </a:endParaRPr>
          </a:p>
          <a:p>
            <a:pPr marL="457200" lvl="1" indent="0">
              <a:buNone/>
            </a:pPr>
            <a:endParaRPr lang="en-US" sz="1400" b="1" dirty="0" smtClean="0">
              <a:solidFill>
                <a:srgbClr val="FF0000"/>
              </a:solidFill>
              <a:effectLst/>
              <a:latin typeface="+mj-lt"/>
            </a:endParaRPr>
          </a:p>
          <a:p>
            <a:pPr marL="457200" lvl="1" indent="0">
              <a:buNone/>
            </a:pPr>
            <a:r>
              <a:rPr lang="en-US" sz="1400" b="1" dirty="0" smtClean="0">
                <a:solidFill>
                  <a:srgbClr val="FF0000"/>
                </a:solidFill>
                <a:effectLst/>
                <a:latin typeface="+mj-lt"/>
              </a:rPr>
              <a:t>                                                                  </a:t>
            </a:r>
            <a:endParaRPr lang="en-US" sz="1400" b="1" dirty="0">
              <a:latin typeface="+mj-lt"/>
            </a:endParaRPr>
          </a:p>
        </p:txBody>
      </p:sp>
      <p:pic>
        <p:nvPicPr>
          <p:cNvPr id="6" name="Picture 5" descr="Phot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140" y="1447801"/>
            <a:ext cx="25527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23" descr="C:\Users\Wei\Dropbox\Photos\Army\Photo 13-4-12 13 32 22.jpg"/>
          <p:cNvPicPr>
            <a:picLocks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6200000">
            <a:off x="5464595" y="1535353"/>
            <a:ext cx="2177211" cy="19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11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AA058-84B3-41BA-8635-B5FB5641A2F2}" type="slidenum">
              <a:rPr lang="en-US"/>
              <a:pPr/>
              <a:t>3</a:t>
            </a:fld>
            <a:endParaRPr lang="en-US"/>
          </a:p>
        </p:txBody>
      </p:sp>
      <p:sp>
        <p:nvSpPr>
          <p:cNvPr id="63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29383"/>
            <a:ext cx="8686800" cy="632618"/>
          </a:xfrm>
        </p:spPr>
        <p:txBody>
          <a:bodyPr/>
          <a:lstStyle/>
          <a:p>
            <a:r>
              <a:rPr lang="en-US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Introduction</a:t>
            </a:r>
            <a:r>
              <a:rPr lang="en-US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/>
            </a:r>
            <a:br>
              <a:rPr lang="en-US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endParaRPr lang="en-US" sz="3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5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2"/>
            <a:ext cx="8229600" cy="5368924"/>
          </a:xfrm>
        </p:spPr>
        <p:txBody>
          <a:bodyPr/>
          <a:lstStyle/>
          <a:p>
            <a:r>
              <a:rPr lang="en-US" sz="2800" dirty="0" smtClean="0">
                <a:latin typeface="Arial" charset="0"/>
              </a:rPr>
              <a:t>The project: “Micro-Nano Technology Sol-Gel Corrosion Monitoring System,” 2011-2013</a:t>
            </a:r>
          </a:p>
          <a:p>
            <a:pPr lvl="1"/>
            <a:r>
              <a:rPr lang="en-US" sz="2400" dirty="0">
                <a:latin typeface="Arial" charset="0"/>
              </a:rPr>
              <a:t>Project sponsor: Army </a:t>
            </a:r>
            <a:r>
              <a:rPr lang="en-US" sz="2400" dirty="0" smtClean="0">
                <a:latin typeface="Arial" charset="0"/>
              </a:rPr>
              <a:t>Construction Engineering Research Laboratory, IL: </a:t>
            </a:r>
            <a:r>
              <a:rPr lang="en-US" sz="2400" dirty="0">
                <a:latin typeface="Arial" charset="0"/>
              </a:rPr>
              <a:t>Richard </a:t>
            </a:r>
            <a:r>
              <a:rPr lang="en-US" sz="2400" dirty="0" err="1">
                <a:latin typeface="Arial" charset="0"/>
              </a:rPr>
              <a:t>Lampo</a:t>
            </a:r>
            <a:r>
              <a:rPr lang="en-US" sz="2400" dirty="0">
                <a:latin typeface="Arial" charset="0"/>
              </a:rPr>
              <a:t> and Michael </a:t>
            </a:r>
            <a:r>
              <a:rPr lang="en-US" sz="2400" dirty="0" err="1">
                <a:latin typeface="Arial" charset="0"/>
              </a:rPr>
              <a:t>McInerney</a:t>
            </a:r>
            <a:endParaRPr lang="en-US" sz="2400" dirty="0">
              <a:latin typeface="Arial" charset="0"/>
            </a:endParaRPr>
          </a:p>
          <a:p>
            <a:pPr lvl="1"/>
            <a:r>
              <a:rPr lang="en-US" sz="2400" dirty="0" smtClean="0">
                <a:latin typeface="Arial" charset="0"/>
              </a:rPr>
              <a:t>Project Team</a:t>
            </a:r>
          </a:p>
          <a:p>
            <a:pPr lvl="2"/>
            <a:r>
              <a:rPr lang="en-US" sz="2000" b="1" dirty="0" smtClean="0">
                <a:latin typeface="Arial" charset="0"/>
              </a:rPr>
              <a:t>Principal Investigator: Max S. Yen</a:t>
            </a:r>
          </a:p>
          <a:p>
            <a:pPr lvl="2"/>
            <a:r>
              <a:rPr lang="en-US" sz="2000" b="1" dirty="0" smtClean="0">
                <a:latin typeface="Arial" charset="0"/>
              </a:rPr>
              <a:t>Co-</a:t>
            </a:r>
            <a:r>
              <a:rPr lang="en-US" sz="2000" b="1" dirty="0" err="1" smtClean="0">
                <a:latin typeface="Arial" charset="0"/>
              </a:rPr>
              <a:t>Pis</a:t>
            </a:r>
            <a:r>
              <a:rPr lang="en-US" sz="2000" b="1" dirty="0" smtClean="0">
                <a:latin typeface="Arial" charset="0"/>
              </a:rPr>
              <a:t>: Paul I-</a:t>
            </a:r>
            <a:r>
              <a:rPr lang="en-US" sz="2000" b="1" dirty="0" err="1" smtClean="0">
                <a:latin typeface="Arial" charset="0"/>
              </a:rPr>
              <a:t>Hai</a:t>
            </a:r>
            <a:r>
              <a:rPr lang="en-US" sz="2000" b="1" dirty="0" smtClean="0">
                <a:latin typeface="Arial" charset="0"/>
              </a:rPr>
              <a:t> Lin and Dong Chen</a:t>
            </a:r>
          </a:p>
          <a:p>
            <a:pPr lvl="2"/>
            <a:r>
              <a:rPr lang="en-US" sz="2000" b="1" dirty="0" smtClean="0">
                <a:latin typeface="Arial" charset="0"/>
              </a:rPr>
              <a:t>Graduate Students: </a:t>
            </a:r>
            <a:r>
              <a:rPr lang="en-US" sz="2000" b="1" dirty="0" err="1" smtClean="0">
                <a:latin typeface="Arial" charset="0"/>
              </a:rPr>
              <a:t>MengWei</a:t>
            </a:r>
            <a:r>
              <a:rPr lang="en-US" sz="2000" b="1" dirty="0" smtClean="0">
                <a:latin typeface="Arial" charset="0"/>
              </a:rPr>
              <a:t> Li, Robert </a:t>
            </a:r>
            <a:r>
              <a:rPr lang="en-US" sz="2000" b="1" dirty="0" err="1" smtClean="0">
                <a:latin typeface="Arial" charset="0"/>
              </a:rPr>
              <a:t>Tilbury</a:t>
            </a:r>
            <a:r>
              <a:rPr lang="en-US" sz="2000" b="1" dirty="0" smtClean="0">
                <a:latin typeface="Arial" charset="0"/>
              </a:rPr>
              <a:t>, Muhammad </a:t>
            </a:r>
            <a:r>
              <a:rPr lang="en-US" sz="2000" b="1" dirty="0" err="1" smtClean="0">
                <a:latin typeface="Arial" charset="0"/>
              </a:rPr>
              <a:t>Shoaib</a:t>
            </a:r>
            <a:r>
              <a:rPr lang="en-US" sz="2000" b="1" dirty="0" smtClean="0">
                <a:latin typeface="Arial" charset="0"/>
              </a:rPr>
              <a:t> Mansur</a:t>
            </a:r>
          </a:p>
          <a:p>
            <a:pPr lvl="2"/>
            <a:r>
              <a:rPr lang="en-US" sz="2000" b="1" dirty="0" smtClean="0">
                <a:latin typeface="Arial" charset="0"/>
              </a:rPr>
              <a:t>Undergraduate EE Student: Steve Groff</a:t>
            </a:r>
          </a:p>
          <a:p>
            <a:pPr marL="457200" lvl="1" indent="0">
              <a:buNone/>
            </a:pPr>
            <a:endParaRPr lang="en-US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35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30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1"/>
            <a:ext cx="8229600" cy="609600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4.9 </a:t>
            </a:r>
            <a:r>
              <a:rPr lang="en-US" sz="3000" b="1" dirty="0">
                <a:solidFill>
                  <a:schemeClr val="folHlink"/>
                </a:solidFill>
              </a:rPr>
              <a:t>Deployment and </a:t>
            </a:r>
            <a:r>
              <a:rPr lang="en-US" sz="3000" b="1" dirty="0" smtClean="0">
                <a:solidFill>
                  <a:schemeClr val="folHlink"/>
                </a:solidFill>
              </a:rPr>
              <a:t>Testing:</a:t>
            </a:r>
            <a:br>
              <a:rPr lang="en-US" sz="3000" b="1" dirty="0" smtClean="0">
                <a:solidFill>
                  <a:schemeClr val="folHlink"/>
                </a:solidFill>
              </a:rPr>
            </a:br>
            <a:r>
              <a:rPr lang="en-US" sz="3000" b="1" dirty="0" smtClean="0">
                <a:solidFill>
                  <a:schemeClr val="folHlink"/>
                </a:solidFill>
              </a:rPr>
              <a:t> </a:t>
            </a:r>
            <a:r>
              <a:rPr lang="en-US" sz="2400" b="1" dirty="0" smtClean="0">
                <a:solidFill>
                  <a:schemeClr val="folHlink"/>
                </a:solidFill>
              </a:rPr>
              <a:t>Corrosion </a:t>
            </a:r>
            <a:r>
              <a:rPr lang="en-US" sz="2400" b="1" dirty="0">
                <a:solidFill>
                  <a:schemeClr val="folHlink"/>
                </a:solidFill>
              </a:rPr>
              <a:t>Sensors at RIA Bridge, IL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368924"/>
          </a:xfrm>
        </p:spPr>
        <p:txBody>
          <a:bodyPr/>
          <a:lstStyle/>
          <a:p>
            <a:r>
              <a:rPr lang="en-US" sz="2000" b="1" dirty="0" smtClean="0">
                <a:effectLst/>
                <a:latin typeface="+mj-lt"/>
              </a:rPr>
              <a:t>Sensor #6</a:t>
            </a:r>
            <a:r>
              <a:rPr lang="en-US" sz="2000" dirty="0" smtClean="0">
                <a:effectLst/>
                <a:latin typeface="+mj-lt"/>
              </a:rPr>
              <a:t> Cylindrical Sensor (A36 cylindrical rod sensor, stainless steel outer ring, coal-tar epoxy coated) under the car deck (east side). </a:t>
            </a:r>
          </a:p>
          <a:p>
            <a:pPr marL="0" indent="0">
              <a:buClr>
                <a:schemeClr val="tx1"/>
              </a:buClr>
              <a:buSzPct val="100000"/>
              <a:buNone/>
            </a:pPr>
            <a:endParaRPr lang="en-US" sz="2000" dirty="0" smtClean="0">
              <a:latin typeface="Arial" charset="0"/>
            </a:endParaRPr>
          </a:p>
          <a:p>
            <a:pPr marL="457200" lvl="1" indent="0">
              <a:buNone/>
            </a:pPr>
            <a:endParaRPr lang="en-US" sz="1400" b="1" dirty="0" smtClean="0">
              <a:solidFill>
                <a:srgbClr val="FF0000"/>
              </a:solidFill>
              <a:effectLst/>
              <a:latin typeface="+mj-lt"/>
            </a:endParaRPr>
          </a:p>
          <a:p>
            <a:pPr marL="457200" lvl="1" indent="0">
              <a:buNone/>
            </a:pPr>
            <a:r>
              <a:rPr lang="en-US" sz="1400" b="1" dirty="0" smtClean="0">
                <a:solidFill>
                  <a:srgbClr val="FF0000"/>
                </a:solidFill>
                <a:effectLst/>
                <a:latin typeface="+mj-lt"/>
              </a:rPr>
              <a:t>                                                                  </a:t>
            </a:r>
            <a:endParaRPr lang="en-US" sz="1400" b="1" dirty="0">
              <a:latin typeface="+mj-lt"/>
            </a:endParaRPr>
          </a:p>
        </p:txBody>
      </p:sp>
      <p:pic>
        <p:nvPicPr>
          <p:cNvPr id="7" name="Picture 6" descr="Phot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4687097"/>
            <a:ext cx="25527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片 24" descr="C:\Users\Wei\Dropbox\Photos\Army\Photo 13-4-12 13 32 33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69366" y="4644025"/>
            <a:ext cx="2947433" cy="1963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50" y="1599315"/>
            <a:ext cx="3938033" cy="295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9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31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12787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4.10 Testing </a:t>
            </a:r>
            <a:r>
              <a:rPr lang="en-US" sz="3000" b="1" dirty="0">
                <a:solidFill>
                  <a:schemeClr val="folHlink"/>
                </a:solidFill>
              </a:rPr>
              <a:t>of </a:t>
            </a:r>
            <a:r>
              <a:rPr lang="en-US" sz="3000" b="1" dirty="0" smtClean="0">
                <a:solidFill>
                  <a:schemeClr val="folHlink"/>
                </a:solidFill>
              </a:rPr>
              <a:t>CMS with Sensor Nodes and Wired Sensor Network, </a:t>
            </a:r>
            <a:r>
              <a:rPr lang="en-US" sz="2400" b="1" dirty="0" smtClean="0">
                <a:solidFill>
                  <a:schemeClr val="folHlink"/>
                </a:solidFill>
              </a:rPr>
              <a:t>RIA </a:t>
            </a:r>
            <a:r>
              <a:rPr lang="en-US" sz="2400" b="1" dirty="0">
                <a:solidFill>
                  <a:schemeClr val="folHlink"/>
                </a:solidFill>
              </a:rPr>
              <a:t>Bridge, IL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40325"/>
          </a:xfrm>
        </p:spPr>
        <p:txBody>
          <a:bodyPr/>
          <a:lstStyle/>
          <a:p>
            <a:pPr marL="0" indent="0">
              <a:buClr>
                <a:schemeClr val="tx1"/>
              </a:buClr>
              <a:buSzPct val="100000"/>
              <a:buNone/>
            </a:pPr>
            <a:r>
              <a:rPr lang="en-US" sz="1800" b="1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Initial Testing of Deployed Sensors using ADAM Utility &amp; Spraying Water on Sensors</a:t>
            </a:r>
            <a:endParaRPr lang="en-US" sz="1800" dirty="0" smtClean="0">
              <a:latin typeface="+mj-lt"/>
            </a:endParaRPr>
          </a:p>
          <a:p>
            <a:pPr lvl="1"/>
            <a:endParaRPr lang="en-US" b="1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549" y="1536700"/>
            <a:ext cx="6292851" cy="4719638"/>
          </a:xfrm>
          <a:prstGeom prst="rect">
            <a:avLst/>
          </a:prstGeom>
        </p:spPr>
      </p:pic>
      <p:pic>
        <p:nvPicPr>
          <p:cNvPr id="7" name="圖片 3"/>
          <p:cNvPicPr>
            <a:picLocks/>
          </p:cNvPicPr>
          <p:nvPr/>
        </p:nvPicPr>
        <p:blipFill>
          <a:blip r:embed="rId3" cstate="email"/>
          <a:srcRect l="8216" r="8216"/>
          <a:stretch>
            <a:fillRect/>
          </a:stretch>
        </p:blipFill>
        <p:spPr bwMode="auto">
          <a:xfrm>
            <a:off x="223434" y="2790825"/>
            <a:ext cx="5029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499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32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1"/>
            <a:ext cx="8763000" cy="533400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4.11 CMS Networking and Communication Subsystem</a:t>
            </a:r>
            <a:endParaRPr lang="en-US" sz="30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40325"/>
          </a:xfrm>
        </p:spPr>
        <p:txBody>
          <a:bodyPr/>
          <a:lstStyle/>
          <a:p>
            <a:pPr marL="457200" indent="-457200">
              <a:buSzPct val="100000"/>
              <a:buFont typeface="+mj-lt"/>
              <a:buAutoNum type="arabicPeriod" startAt="5"/>
            </a:pPr>
            <a:endParaRPr lang="en-US" sz="2400" dirty="0" smtClean="0">
              <a:latin typeface="Arial" charset="0"/>
            </a:endParaRPr>
          </a:p>
          <a:p>
            <a:pPr lvl="1"/>
            <a:endParaRPr lang="en-US" b="1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07532"/>
            <a:ext cx="6629400" cy="5574873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3" name="TextBox 2"/>
          <p:cNvSpPr txBox="1"/>
          <p:nvPr/>
        </p:nvSpPr>
        <p:spPr>
          <a:xfrm>
            <a:off x="1143000" y="8382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j-lt"/>
              </a:rPr>
              <a:t>Redundant </a:t>
            </a:r>
            <a:r>
              <a:rPr lang="en-US" sz="1800" dirty="0" err="1" smtClean="0">
                <a:latin typeface="+mj-lt"/>
              </a:rPr>
              <a:t>WiFi</a:t>
            </a:r>
            <a:r>
              <a:rPr lang="en-US" sz="1800" dirty="0" smtClean="0">
                <a:latin typeface="+mj-lt"/>
              </a:rPr>
              <a:t> Hotspots and LAN Adapters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081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33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1"/>
            <a:ext cx="8458200" cy="656816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4.12 Redundant </a:t>
            </a:r>
            <a:r>
              <a:rPr lang="en-US" sz="3000" b="1" dirty="0" err="1" smtClean="0">
                <a:solidFill>
                  <a:schemeClr val="folHlink"/>
                </a:solidFill>
              </a:rPr>
              <a:t>WiFi</a:t>
            </a:r>
            <a:r>
              <a:rPr lang="en-US" sz="3000" b="1" dirty="0" smtClean="0">
                <a:solidFill>
                  <a:schemeClr val="folHlink"/>
                </a:solidFill>
              </a:rPr>
              <a:t> Hotspots and USB LAN Adapter</a:t>
            </a:r>
            <a:endParaRPr lang="en-US" sz="30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40325"/>
          </a:xfrm>
        </p:spPr>
        <p:txBody>
          <a:bodyPr/>
          <a:lstStyle/>
          <a:p>
            <a:pPr marL="457200" indent="-457200">
              <a:buSzPct val="100000"/>
              <a:buFont typeface="+mj-lt"/>
              <a:buAutoNum type="arabicPeriod" startAt="5"/>
            </a:pPr>
            <a:endParaRPr lang="en-US" sz="2400" dirty="0" smtClean="0">
              <a:latin typeface="Arial" charset="0"/>
            </a:endParaRPr>
          </a:p>
          <a:p>
            <a:pPr lvl="1"/>
            <a:endParaRPr lang="en-US" b="1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66378"/>
            <a:ext cx="3505200" cy="2628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73486"/>
            <a:ext cx="3429000" cy="2571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633000"/>
            <a:ext cx="4419600" cy="27695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28800" y="1447799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1</a:t>
            </a:r>
            <a:r>
              <a:rPr lang="en-US" sz="1400" baseline="30000" dirty="0" smtClean="0">
                <a:solidFill>
                  <a:srgbClr val="FF0000"/>
                </a:solidFill>
                <a:latin typeface="+mj-lt"/>
              </a:rPr>
              <a:t>st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+mj-lt"/>
              </a:rPr>
              <a:t>WiFi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+mj-lt"/>
              </a:rPr>
              <a:t>HotSpot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56027" y="14478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2nd </a:t>
            </a:r>
            <a:r>
              <a:rPr lang="en-US" sz="1400" dirty="0" err="1" smtClean="0">
                <a:solidFill>
                  <a:srgbClr val="FF0000"/>
                </a:solidFill>
                <a:latin typeface="+mj-lt"/>
              </a:rPr>
              <a:t>WiFi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+mj-lt"/>
              </a:rPr>
              <a:t>HotSpot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90816" y="5789088"/>
            <a:ext cx="2896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2 </a:t>
            </a:r>
            <a:r>
              <a:rPr lang="en-US" sz="1400" dirty="0" err="1" smtClean="0">
                <a:solidFill>
                  <a:srgbClr val="FF0000"/>
                </a:solidFill>
                <a:latin typeface="+mj-lt"/>
              </a:rPr>
              <a:t>WiFi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+mj-lt"/>
              </a:rPr>
              <a:t>HotSpot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 Computer Side Wireless LAN Adapter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95277"/>
            <a:ext cx="3787097" cy="28403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4454" y="3656884"/>
            <a:ext cx="1089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Cooling Fan &amp; Thermal Stat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220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CC86C-97D4-4F9E-AB02-B06004601275}" type="slidenum">
              <a:rPr lang="en-US"/>
              <a:pPr/>
              <a:t>34</a:t>
            </a:fld>
            <a:endParaRPr lang="en-US"/>
          </a:p>
        </p:txBody>
      </p:sp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4.13 Corrosion </a:t>
            </a:r>
            <a:r>
              <a:rPr lang="en-US" sz="3000" b="1" dirty="0">
                <a:solidFill>
                  <a:schemeClr val="folHlink"/>
                </a:solidFill>
              </a:rPr>
              <a:t>Monitoring Sensor </a:t>
            </a:r>
            <a:r>
              <a:rPr lang="en-US" sz="3000" b="1" dirty="0" smtClean="0">
                <a:solidFill>
                  <a:schemeClr val="folHlink"/>
                </a:solidFill>
              </a:rPr>
              <a:t>System</a:t>
            </a:r>
            <a:endParaRPr lang="en-US" sz="3000" b="1" dirty="0">
              <a:solidFill>
                <a:schemeClr val="folHlink"/>
              </a:solidFill>
            </a:endParaRPr>
          </a:p>
        </p:txBody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153400" cy="5140325"/>
          </a:xfrm>
        </p:spPr>
        <p:txBody>
          <a:bodyPr/>
          <a:lstStyle/>
          <a:p>
            <a:pPr marL="0" indent="0">
              <a:buClr>
                <a:srgbClr val="FF0000"/>
              </a:buClr>
              <a:buNone/>
            </a:pPr>
            <a:r>
              <a:rPr lang="en-US" sz="2400" b="1" dirty="0">
                <a:solidFill>
                  <a:schemeClr val="folHlink"/>
                </a:solidFill>
              </a:rPr>
              <a:t>Server Scripts/Programs</a:t>
            </a:r>
            <a:endParaRPr lang="en-US" sz="2400" dirty="0" smtClean="0">
              <a:latin typeface="Arial" charset="0"/>
            </a:endParaRPr>
          </a:p>
          <a:p>
            <a:pPr>
              <a:buClr>
                <a:srgbClr val="FF0000"/>
              </a:buClr>
            </a:pPr>
            <a:r>
              <a:rPr lang="en-US" sz="2400" b="1" dirty="0" smtClean="0">
                <a:latin typeface="Arial" charset="0"/>
              </a:rPr>
              <a:t>CMS sensor data polling program</a:t>
            </a:r>
          </a:p>
          <a:p>
            <a:pPr lvl="1">
              <a:buClr>
                <a:srgbClr val="FF0000"/>
              </a:buClr>
            </a:pPr>
            <a:r>
              <a:rPr lang="en-US" sz="2400" dirty="0" smtClean="0">
                <a:latin typeface="Arial" charset="0"/>
              </a:rPr>
              <a:t>Every 30 minute, read sensors capacitance/</a:t>
            </a:r>
            <a:r>
              <a:rPr lang="en-US" sz="2400" dirty="0" err="1" smtClean="0">
                <a:latin typeface="Arial" charset="0"/>
              </a:rPr>
              <a:t>volatge</a:t>
            </a:r>
            <a:r>
              <a:rPr lang="en-US" sz="2400" dirty="0" smtClean="0">
                <a:latin typeface="Arial" charset="0"/>
              </a:rPr>
              <a:t> value: S1,… S6</a:t>
            </a:r>
          </a:p>
          <a:p>
            <a:pPr lvl="1">
              <a:buClr>
                <a:srgbClr val="FF0000"/>
              </a:buClr>
            </a:pPr>
            <a:r>
              <a:rPr lang="en-US" sz="2400" dirty="0" smtClean="0">
                <a:latin typeface="Arial" charset="0"/>
              </a:rPr>
              <a:t>Add time stamps</a:t>
            </a:r>
          </a:p>
          <a:p>
            <a:pPr lvl="1">
              <a:buClr>
                <a:srgbClr val="FF0000"/>
              </a:buClr>
            </a:pPr>
            <a:r>
              <a:rPr lang="en-US" sz="2400" dirty="0" smtClean="0">
                <a:latin typeface="Arial" charset="0"/>
              </a:rPr>
              <a:t>Store sensor data S1, … S6</a:t>
            </a:r>
          </a:p>
          <a:p>
            <a:pPr>
              <a:buClr>
                <a:srgbClr val="FF0000"/>
              </a:buClr>
            </a:pPr>
            <a:r>
              <a:rPr lang="en-US" sz="2400" b="1" dirty="0" smtClean="0">
                <a:latin typeface="Arial" charset="0"/>
              </a:rPr>
              <a:t>Sensor node control, data access</a:t>
            </a:r>
          </a:p>
          <a:p>
            <a:pPr>
              <a:buClr>
                <a:srgbClr val="FF0000"/>
              </a:buClr>
            </a:pPr>
            <a:r>
              <a:rPr lang="en-US" sz="2400" b="1" dirty="0" smtClean="0">
                <a:latin typeface="Arial" charset="0"/>
              </a:rPr>
              <a:t>Remote access to the CMS through a secured web client</a:t>
            </a:r>
          </a:p>
          <a:p>
            <a:pPr lvl="1">
              <a:buClr>
                <a:srgbClr val="FF0000"/>
              </a:buClr>
            </a:pPr>
            <a:r>
              <a:rPr lang="en-US" sz="2000" b="1" dirty="0" smtClean="0">
                <a:latin typeface="Arial" charset="0"/>
              </a:rPr>
              <a:t>Cloud storage service: </a:t>
            </a:r>
            <a:r>
              <a:rPr lang="en-US" sz="2000" b="1" dirty="0" err="1" smtClean="0">
                <a:latin typeface="Arial" charset="0"/>
              </a:rPr>
              <a:t>DropBox</a:t>
            </a:r>
            <a:endParaRPr lang="en-US" sz="2000" b="1" dirty="0" smtClean="0">
              <a:latin typeface="Arial" charset="0"/>
            </a:endParaRPr>
          </a:p>
          <a:p>
            <a:pPr lvl="1">
              <a:buClr>
                <a:srgbClr val="FF0000"/>
              </a:buClr>
            </a:pPr>
            <a:r>
              <a:rPr lang="en-US" sz="2000" b="1" dirty="0" smtClean="0">
                <a:latin typeface="Arial" charset="0"/>
              </a:rPr>
              <a:t>Cloud-based remote access - </a:t>
            </a:r>
            <a:r>
              <a:rPr lang="en-US" sz="2000" b="1" dirty="0" err="1" smtClean="0">
                <a:latin typeface="Arial" charset="0"/>
              </a:rPr>
              <a:t>LogMeIn</a:t>
            </a:r>
            <a:endParaRPr lang="en-US" sz="20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00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35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12787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4.14 Sensor Data and Remote </a:t>
            </a:r>
            <a:r>
              <a:rPr lang="en-US" sz="3000" b="1" dirty="0">
                <a:solidFill>
                  <a:schemeClr val="folHlink"/>
                </a:solidFill>
              </a:rPr>
              <a:t>Data </a:t>
            </a:r>
            <a:r>
              <a:rPr lang="en-US" sz="3000" b="1" dirty="0" smtClean="0">
                <a:solidFill>
                  <a:schemeClr val="folHlink"/>
                </a:solidFill>
              </a:rPr>
              <a:t>Collection</a:t>
            </a:r>
            <a:endParaRPr lang="en-US" sz="30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40325"/>
          </a:xfrm>
        </p:spPr>
        <p:txBody>
          <a:bodyPr/>
          <a:lstStyle/>
          <a:p>
            <a:pPr marL="514350" indent="-514350">
              <a:buSzPct val="100000"/>
              <a:buFont typeface="+mj-lt"/>
              <a:buAutoNum type="alphaLcParenR"/>
            </a:pPr>
            <a:r>
              <a:rPr lang="en-US" sz="2400" dirty="0" smtClean="0">
                <a:latin typeface="Arial" charset="0"/>
              </a:rPr>
              <a:t>Data Collection and Storage</a:t>
            </a:r>
          </a:p>
          <a:p>
            <a:pPr marL="914400" lvl="1" indent="-514350">
              <a:buSzPct val="100000"/>
            </a:pPr>
            <a:r>
              <a:rPr lang="en-US" sz="2400" dirty="0" smtClean="0">
                <a:latin typeface="Arial" charset="0"/>
              </a:rPr>
              <a:t>Data saved (every 30 minutes) at the CMS system located at RIA bridge</a:t>
            </a:r>
          </a:p>
          <a:p>
            <a:pPr marL="514350" indent="-514350">
              <a:buSzPct val="100000"/>
              <a:buFont typeface="+mj-lt"/>
              <a:buAutoNum type="alphaLcParenR"/>
            </a:pPr>
            <a:r>
              <a:rPr lang="en-US" sz="2400" dirty="0" smtClean="0">
                <a:latin typeface="Arial" charset="0"/>
              </a:rPr>
              <a:t>Cloud-based </a:t>
            </a:r>
            <a:r>
              <a:rPr lang="en-US" sz="2400" dirty="0">
                <a:latin typeface="Arial" charset="0"/>
              </a:rPr>
              <a:t>Remote Access: </a:t>
            </a:r>
            <a:r>
              <a:rPr lang="en-US" sz="2400" dirty="0" err="1">
                <a:latin typeface="Arial" charset="0"/>
              </a:rPr>
              <a:t>LogMeIn</a:t>
            </a:r>
            <a:endParaRPr lang="en-US" sz="2400" dirty="0" smtClean="0">
              <a:latin typeface="Arial" charset="0"/>
            </a:endParaRPr>
          </a:p>
          <a:p>
            <a:pPr marL="514350" indent="-514350">
              <a:buSzPct val="100000"/>
              <a:buFont typeface="+mj-lt"/>
              <a:buAutoNum type="alphaLcParenR"/>
            </a:pPr>
            <a:endParaRPr lang="en-US" sz="2400" dirty="0" smtClean="0">
              <a:latin typeface="Arial" charset="0"/>
            </a:endParaRPr>
          </a:p>
          <a:p>
            <a:pPr marL="514350" indent="-514350">
              <a:buSzPct val="100000"/>
              <a:buFont typeface="+mj-lt"/>
              <a:buAutoNum type="alphaLcParenR"/>
            </a:pPr>
            <a:endParaRPr lang="en-US" sz="2400" dirty="0">
              <a:latin typeface="Arial" charset="0"/>
            </a:endParaRPr>
          </a:p>
          <a:p>
            <a:pPr marL="514350" indent="-514350">
              <a:buSzPct val="100000"/>
              <a:buFont typeface="+mj-lt"/>
              <a:buAutoNum type="alphaLcParenR"/>
            </a:pPr>
            <a:endParaRPr lang="en-US" sz="2400" dirty="0" smtClean="0">
              <a:latin typeface="Arial" charset="0"/>
            </a:endParaRPr>
          </a:p>
          <a:p>
            <a:pPr marL="514350" indent="-514350">
              <a:buSzPct val="100000"/>
              <a:buFont typeface="+mj-lt"/>
              <a:buAutoNum type="alphaLcParenR"/>
            </a:pPr>
            <a:endParaRPr lang="en-US" sz="2400" dirty="0">
              <a:latin typeface="Arial" charset="0"/>
            </a:endParaRPr>
          </a:p>
          <a:p>
            <a:pPr marL="514350" indent="-514350">
              <a:buSzPct val="100000"/>
              <a:buFont typeface="+mj-lt"/>
              <a:buAutoNum type="alphaLcParenR"/>
            </a:pPr>
            <a:endParaRPr lang="en-US" sz="2400" dirty="0" smtClean="0">
              <a:latin typeface="Arial" charset="0"/>
            </a:endParaRPr>
          </a:p>
          <a:p>
            <a:pPr marL="514350" indent="-514350">
              <a:buSzPct val="100000"/>
              <a:buFont typeface="+mj-lt"/>
              <a:buAutoNum type="alphaLcParenR"/>
            </a:pPr>
            <a:endParaRPr lang="en-US" sz="2400" dirty="0">
              <a:latin typeface="Arial" charset="0"/>
            </a:endParaRPr>
          </a:p>
          <a:p>
            <a:pPr marL="514350" indent="-514350">
              <a:buSzPct val="100000"/>
              <a:buFont typeface="+mj-lt"/>
              <a:buAutoNum type="alphaLcParenR"/>
            </a:pPr>
            <a:endParaRPr lang="en-US" sz="2400" dirty="0" smtClean="0">
              <a:latin typeface="Arial" charset="0"/>
            </a:endParaRPr>
          </a:p>
          <a:p>
            <a:pPr marL="514350" indent="-514350">
              <a:buSzPct val="100000"/>
              <a:buFont typeface="+mj-lt"/>
              <a:buAutoNum type="alphaLcParenR"/>
            </a:pPr>
            <a:r>
              <a:rPr lang="en-US" sz="2400" dirty="0" smtClean="0">
                <a:latin typeface="Arial" charset="0"/>
              </a:rPr>
              <a:t>Move data to Cloud-based Data Store: Drop Box</a:t>
            </a:r>
          </a:p>
          <a:p>
            <a:pPr marL="914400" lvl="1" indent="-514350">
              <a:buSzPct val="100000"/>
            </a:pPr>
            <a:endParaRPr lang="en-US" dirty="0">
              <a:latin typeface="Arial" charset="0"/>
            </a:endParaRPr>
          </a:p>
          <a:p>
            <a:pPr marL="914400" lvl="1" indent="-514350">
              <a:buSzPct val="100000"/>
            </a:pPr>
            <a:endParaRPr lang="en-US" sz="2800" dirty="0" smtClean="0">
              <a:latin typeface="Arial" charset="0"/>
            </a:endParaRPr>
          </a:p>
          <a:p>
            <a:pPr marL="457200" indent="-457200">
              <a:buSzPct val="100000"/>
              <a:buFont typeface="+mj-lt"/>
              <a:buAutoNum type="arabicPeriod" startAt="6"/>
            </a:pPr>
            <a:endParaRPr lang="en-US" sz="2400" dirty="0" smtClean="0">
              <a:latin typeface="Arial" charset="0"/>
            </a:endParaRPr>
          </a:p>
          <a:p>
            <a:pPr lvl="1"/>
            <a:endParaRPr lang="en-US" b="1" dirty="0">
              <a:latin typeface="Arial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2667000"/>
            <a:ext cx="4191000" cy="3073718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16687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36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86800" cy="712787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5. The Second Generation CMS System: </a:t>
            </a:r>
            <a:br>
              <a:rPr lang="en-US" sz="3000" b="1" dirty="0" smtClean="0">
                <a:solidFill>
                  <a:schemeClr val="folHlink"/>
                </a:solidFill>
              </a:rPr>
            </a:br>
            <a:r>
              <a:rPr lang="en-US" sz="2000" b="1" dirty="0" smtClean="0">
                <a:solidFill>
                  <a:schemeClr val="folHlink"/>
                </a:solidFill>
              </a:rPr>
              <a:t>Wired &amp; Wireless Sensor Nodes and Networks</a:t>
            </a:r>
            <a:endParaRPr lang="en-US" sz="20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17585"/>
            <a:ext cx="8229600" cy="5082859"/>
          </a:xfrm>
        </p:spPr>
        <p:txBody>
          <a:bodyPr/>
          <a:lstStyle/>
          <a:p>
            <a:pPr>
              <a:buSzPct val="100000"/>
            </a:pPr>
            <a:r>
              <a:rPr lang="en-US" sz="2000" dirty="0" smtClean="0">
                <a:latin typeface="Arial" charset="0"/>
              </a:rPr>
              <a:t>Improved </a:t>
            </a:r>
            <a:r>
              <a:rPr lang="en-US" sz="2000" dirty="0">
                <a:latin typeface="Arial" charset="0"/>
              </a:rPr>
              <a:t>Internet and remote CMS system accessibility with at least one dedicated static IP address to provide better remote system access and maintenance support. </a:t>
            </a:r>
          </a:p>
          <a:p>
            <a:pPr>
              <a:buSzPct val="100000"/>
            </a:pPr>
            <a:r>
              <a:rPr lang="en-US" sz="2000" dirty="0" smtClean="0">
                <a:latin typeface="Arial" charset="0"/>
              </a:rPr>
              <a:t>Addition of Wireless </a:t>
            </a:r>
            <a:r>
              <a:rPr lang="en-US" sz="2000" dirty="0">
                <a:latin typeface="Arial" charset="0"/>
              </a:rPr>
              <a:t>Sensor Nodes and Networks to enhance the system reliability</a:t>
            </a:r>
          </a:p>
          <a:p>
            <a:pPr>
              <a:buSzPct val="100000"/>
            </a:pPr>
            <a:r>
              <a:rPr lang="en-US" sz="2000" dirty="0">
                <a:latin typeface="Arial" charset="0"/>
              </a:rPr>
              <a:t>Additional local temperature and humidity data collection</a:t>
            </a:r>
          </a:p>
          <a:p>
            <a:pPr marL="0" indent="0">
              <a:buSzPct val="100000"/>
              <a:buNone/>
            </a:pPr>
            <a:endParaRPr lang="en-US" sz="2400" dirty="0">
              <a:latin typeface="Arial" charset="0"/>
            </a:endParaRPr>
          </a:p>
          <a:p>
            <a:pPr marL="914400" lvl="1" indent="-514350">
              <a:buSzPct val="100000"/>
            </a:pPr>
            <a:endParaRPr lang="en-US" sz="2800" dirty="0" smtClean="0">
              <a:latin typeface="Arial" charset="0"/>
            </a:endParaRPr>
          </a:p>
          <a:p>
            <a:pPr marL="457200" indent="-457200">
              <a:buSzPct val="100000"/>
              <a:buFont typeface="+mj-lt"/>
              <a:buAutoNum type="arabicPeriod" startAt="6"/>
            </a:pPr>
            <a:endParaRPr lang="en-US" sz="2400" dirty="0" smtClean="0">
              <a:latin typeface="Arial" charset="0"/>
            </a:endParaRPr>
          </a:p>
          <a:p>
            <a:pPr lvl="1"/>
            <a:endParaRPr lang="en-US" b="1" dirty="0">
              <a:latin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3048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58202"/>
            <a:ext cx="4724400" cy="366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71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37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1"/>
            <a:ext cx="8229600" cy="569594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5. Second </a:t>
            </a:r>
            <a:r>
              <a:rPr lang="en-US" sz="3000" b="1" dirty="0">
                <a:solidFill>
                  <a:schemeClr val="folHlink"/>
                </a:solidFill>
              </a:rPr>
              <a:t>Generation CMS System:</a:t>
            </a:r>
            <a:br>
              <a:rPr lang="en-US" sz="3000" b="1" dirty="0">
                <a:solidFill>
                  <a:schemeClr val="folHlink"/>
                </a:solidFill>
              </a:rPr>
            </a:br>
            <a:r>
              <a:rPr lang="en-US" sz="2000" b="1" dirty="0">
                <a:solidFill>
                  <a:schemeClr val="folHlink"/>
                </a:solidFill>
              </a:rPr>
              <a:t>Wired &amp; Wireless Sensor </a:t>
            </a:r>
            <a:r>
              <a:rPr lang="en-US" sz="2000" b="1" dirty="0" smtClean="0">
                <a:solidFill>
                  <a:schemeClr val="folHlink"/>
                </a:solidFill>
              </a:rPr>
              <a:t>Nodes and Network</a:t>
            </a:r>
            <a:endParaRPr lang="en-US" sz="20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74395"/>
            <a:ext cx="8229600" cy="5226050"/>
          </a:xfrm>
        </p:spPr>
        <p:txBody>
          <a:bodyPr/>
          <a:lstStyle/>
          <a:p>
            <a:pPr>
              <a:buSzPct val="100000"/>
            </a:pPr>
            <a:r>
              <a:rPr lang="en-US" sz="2400" dirty="0" smtClean="0">
                <a:latin typeface="Arial" charset="0"/>
              </a:rPr>
              <a:t>Wired Star Network: RS-485, Wireless Mesh Network</a:t>
            </a:r>
          </a:p>
          <a:p>
            <a:pPr marL="914400" lvl="1" indent="-514350">
              <a:buSzPct val="100000"/>
            </a:pPr>
            <a:endParaRPr lang="en-US" sz="2800" dirty="0" smtClean="0">
              <a:latin typeface="Arial" charset="0"/>
            </a:endParaRPr>
          </a:p>
          <a:p>
            <a:pPr marL="457200" indent="-457200">
              <a:buSzPct val="100000"/>
              <a:buFont typeface="+mj-lt"/>
              <a:buAutoNum type="arabicPeriod" startAt="6"/>
            </a:pPr>
            <a:endParaRPr lang="en-US" sz="2400" dirty="0" smtClean="0">
              <a:latin typeface="Arial" charset="0"/>
            </a:endParaRPr>
          </a:p>
          <a:p>
            <a:pPr lvl="1"/>
            <a:endParaRPr lang="en-US" b="1" dirty="0">
              <a:latin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3048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447800"/>
            <a:ext cx="5334000" cy="520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7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38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12787"/>
          </a:xfrm>
        </p:spPr>
        <p:txBody>
          <a:bodyPr/>
          <a:lstStyle/>
          <a:p>
            <a:r>
              <a:rPr lang="en-US" sz="3000" b="1" dirty="0">
                <a:solidFill>
                  <a:schemeClr val="folHlink"/>
                </a:solidFill>
              </a:rPr>
              <a:t>5. Second Generation CMS System:</a:t>
            </a:r>
            <a:br>
              <a:rPr lang="en-US" sz="3000" b="1" dirty="0">
                <a:solidFill>
                  <a:schemeClr val="folHlink"/>
                </a:solidFill>
              </a:rPr>
            </a:br>
            <a:r>
              <a:rPr lang="en-US" sz="2000" b="1" dirty="0">
                <a:solidFill>
                  <a:schemeClr val="folHlink"/>
                </a:solidFill>
              </a:rPr>
              <a:t>Wired &amp; Wireless Sensor </a:t>
            </a:r>
            <a:r>
              <a:rPr lang="en-US" sz="2000" b="1" dirty="0" smtClean="0">
                <a:solidFill>
                  <a:schemeClr val="folHlink"/>
                </a:solidFill>
              </a:rPr>
              <a:t>Nodes and Networks</a:t>
            </a:r>
            <a:endParaRPr lang="en-US" sz="20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65187"/>
            <a:ext cx="8229600" cy="5235258"/>
          </a:xfrm>
        </p:spPr>
        <p:txBody>
          <a:bodyPr/>
          <a:lstStyle/>
          <a:p>
            <a:pPr>
              <a:buSzPct val="100000"/>
            </a:pPr>
            <a:r>
              <a:rPr lang="en-US" sz="2400" dirty="0" smtClean="0">
                <a:latin typeface="Arial" charset="0"/>
              </a:rPr>
              <a:t>Wireless Sensor Nodes and Network to enhance the system reliability</a:t>
            </a:r>
          </a:p>
          <a:p>
            <a:pPr lvl="1">
              <a:buSzPct val="100000"/>
            </a:pPr>
            <a:r>
              <a:rPr lang="en-US" sz="2000" dirty="0" smtClean="0">
                <a:latin typeface="Arial" charset="0"/>
              </a:rPr>
              <a:t>Redundant measurement using an extra wireless sensor node running </a:t>
            </a:r>
            <a:r>
              <a:rPr lang="en-US" sz="2000" dirty="0" err="1" smtClean="0">
                <a:latin typeface="Arial" charset="0"/>
              </a:rPr>
              <a:t>ZigBee</a:t>
            </a:r>
            <a:r>
              <a:rPr lang="en-US" sz="2000" dirty="0" smtClean="0">
                <a:latin typeface="Arial" charset="0"/>
              </a:rPr>
              <a:t>-based (</a:t>
            </a:r>
            <a:r>
              <a:rPr lang="en-US" sz="2000" dirty="0" err="1" smtClean="0">
                <a:latin typeface="Arial" charset="0"/>
              </a:rPr>
              <a:t>XBee</a:t>
            </a:r>
            <a:r>
              <a:rPr lang="en-US" sz="2000" dirty="0" smtClean="0">
                <a:latin typeface="Arial" charset="0"/>
              </a:rPr>
              <a:t>) sensor network protocol</a:t>
            </a:r>
          </a:p>
          <a:p>
            <a:pPr lvl="1">
              <a:buSzPct val="100000"/>
            </a:pPr>
            <a:r>
              <a:rPr lang="en-US" sz="2000" dirty="0" smtClean="0">
                <a:latin typeface="Arial" charset="0"/>
              </a:rPr>
              <a:t>Mesh sensor network to provide maximum reachability and data routing for each sensor</a:t>
            </a:r>
            <a:endParaRPr lang="en-US" sz="2000" dirty="0">
              <a:latin typeface="Arial" charset="0"/>
            </a:endParaRPr>
          </a:p>
          <a:p>
            <a:pPr marL="914400" lvl="1" indent="-514350">
              <a:buSzPct val="100000"/>
            </a:pPr>
            <a:endParaRPr lang="en-US" sz="2800" dirty="0" smtClean="0">
              <a:latin typeface="Arial" charset="0"/>
            </a:endParaRPr>
          </a:p>
          <a:p>
            <a:pPr marL="457200" indent="-457200">
              <a:buSzPct val="100000"/>
              <a:buFont typeface="+mj-lt"/>
              <a:buAutoNum type="arabicPeriod" startAt="6"/>
            </a:pPr>
            <a:endParaRPr lang="en-US" sz="2400" dirty="0" smtClean="0">
              <a:latin typeface="Arial" charset="0"/>
            </a:endParaRPr>
          </a:p>
          <a:p>
            <a:pPr lvl="1"/>
            <a:endParaRPr lang="en-US" b="1" dirty="0">
              <a:latin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3048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3176976"/>
              </p:ext>
            </p:extLst>
          </p:nvPr>
        </p:nvGraphicFramePr>
        <p:xfrm>
          <a:off x="5105400" y="2895600"/>
          <a:ext cx="3886200" cy="2687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1" name="Visio" r:id="rId3" imgW="5987845" imgH="4118834" progId="Visio.Drawing.11">
                  <p:embed/>
                </p:oleObj>
              </mc:Choice>
              <mc:Fallback>
                <p:oleObj name="Visio" r:id="rId3" imgW="5987845" imgH="411883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895600"/>
                        <a:ext cx="3886200" cy="2687955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C:\Users\Wei\Desktop\image010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587852"/>
            <a:ext cx="5963920" cy="1876425"/>
          </a:xfrm>
          <a:prstGeom prst="rect">
            <a:avLst/>
          </a:prstGeom>
          <a:solidFill>
            <a:srgbClr val="92D05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965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39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12787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5</a:t>
            </a:r>
            <a:r>
              <a:rPr lang="en-US" sz="3000" b="1" dirty="0">
                <a:solidFill>
                  <a:schemeClr val="folHlink"/>
                </a:solidFill>
              </a:rPr>
              <a:t>. Second Generation CMS System:</a:t>
            </a:r>
            <a:br>
              <a:rPr lang="en-US" sz="3000" b="1" dirty="0">
                <a:solidFill>
                  <a:schemeClr val="folHlink"/>
                </a:solidFill>
              </a:rPr>
            </a:br>
            <a:r>
              <a:rPr lang="en-US" sz="2000" b="1" dirty="0">
                <a:solidFill>
                  <a:schemeClr val="folHlink"/>
                </a:solidFill>
              </a:rPr>
              <a:t>Wired &amp; Wireless Sensor </a:t>
            </a:r>
            <a:r>
              <a:rPr lang="en-US" sz="2000" b="1" dirty="0" smtClean="0">
                <a:solidFill>
                  <a:schemeClr val="folHlink"/>
                </a:solidFill>
              </a:rPr>
              <a:t>Nodes and Networks</a:t>
            </a:r>
            <a:endParaRPr lang="en-US" sz="20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10211"/>
            <a:ext cx="8229600" cy="5090234"/>
          </a:xfrm>
        </p:spPr>
        <p:txBody>
          <a:bodyPr/>
          <a:lstStyle/>
          <a:p>
            <a:pPr>
              <a:buSzPct val="100000"/>
            </a:pPr>
            <a:r>
              <a:rPr lang="en-US" sz="2400" dirty="0" smtClean="0">
                <a:latin typeface="Arial" charset="0"/>
              </a:rPr>
              <a:t>Wireless Sensor Nodes and Networks to enhance the system reliability</a:t>
            </a:r>
          </a:p>
          <a:p>
            <a:pPr marL="914400" lvl="1" indent="-514350">
              <a:buSzPct val="100000"/>
            </a:pPr>
            <a:endParaRPr lang="en-US" sz="2800" dirty="0" smtClean="0">
              <a:latin typeface="Arial" charset="0"/>
            </a:endParaRPr>
          </a:p>
          <a:p>
            <a:pPr marL="457200" indent="-457200">
              <a:buSzPct val="100000"/>
              <a:buFont typeface="+mj-lt"/>
              <a:buAutoNum type="arabicPeriod" startAt="6"/>
            </a:pPr>
            <a:endParaRPr lang="en-US" sz="2400" dirty="0" smtClean="0">
              <a:latin typeface="Arial" charset="0"/>
            </a:endParaRPr>
          </a:p>
          <a:p>
            <a:pPr lvl="1"/>
            <a:endParaRPr lang="en-US" b="1" dirty="0">
              <a:latin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3048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095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921497"/>
              </p:ext>
            </p:extLst>
          </p:nvPr>
        </p:nvGraphicFramePr>
        <p:xfrm>
          <a:off x="1447800" y="1905877"/>
          <a:ext cx="5943600" cy="4667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9" name="Visio" r:id="rId3" imgW="8870663" imgH="6965913" progId="Visio.Drawing.11">
                  <p:embed/>
                </p:oleObj>
              </mc:Choice>
              <mc:Fallback>
                <p:oleObj name="Visio" r:id="rId3" imgW="8870663" imgH="6965913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905877"/>
                        <a:ext cx="5943600" cy="4667122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96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IEEE Indianapolis Conference Nov. 8,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AA058-84B3-41BA-8635-B5FB5641A2F2}" type="slidenum">
              <a:rPr lang="en-US"/>
              <a:pPr/>
              <a:t>4</a:t>
            </a:fld>
            <a:endParaRPr lang="en-US"/>
          </a:p>
        </p:txBody>
      </p:sp>
      <p:sp>
        <p:nvSpPr>
          <p:cNvPr id="63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86800" cy="788987"/>
          </a:xfrm>
        </p:spPr>
        <p:txBody>
          <a:bodyPr/>
          <a:lstStyle/>
          <a:p>
            <a:r>
              <a:rPr lang="en-US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Introduction </a:t>
            </a:r>
            <a:r>
              <a:rPr 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(continue)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/>
            </a:r>
            <a:b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5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216525"/>
          </a:xfrm>
        </p:spPr>
        <p:txBody>
          <a:bodyPr/>
          <a:lstStyle/>
          <a:p>
            <a:r>
              <a:rPr lang="en-US" sz="2800" dirty="0" smtClean="0">
                <a:latin typeface="Arial" charset="0"/>
              </a:rPr>
              <a:t>The Accomplishments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“Examination of Corrosion on Steel Structures by Innovative Nano Sol-Gel Sensors,” by Max Yen, Dong Chen,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Paul Lin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Bakul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Dave, Steve Groff, Emily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Hauter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Richard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Lampo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and Michael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McInerney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NCAE 2012  Corrosion Conference, to be held on March 11-15, 2012, Salt Lake City,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Utah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>
                <a:latin typeface="Arial" charset="0"/>
              </a:rPr>
              <a:t>“Corrosion </a:t>
            </a:r>
            <a:r>
              <a:rPr lang="en-US" sz="2000" dirty="0">
                <a:latin typeface="Arial" charset="0"/>
              </a:rPr>
              <a:t>Sensor for Monitoring Early-Stage Environmental Corrosion of Steel Structure,” Dong Chen, Max yen, and Paul Lin, U.S. Provisional Patten Application #61763523, Feb. 2013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>
                <a:latin typeface="Arial" charset="0"/>
              </a:rPr>
              <a:t>“Micro-Nano Technology Sol-Gen Corrosion Monitoring System,” New Tech Showcase Demo &amp; Presentation, Indiana University-Purdue University Fort Wayne, </a:t>
            </a:r>
            <a:r>
              <a:rPr lang="en-US" sz="2000" dirty="0">
                <a:latin typeface="Arial" charset="0"/>
              </a:rPr>
              <a:t>April 24, </a:t>
            </a:r>
            <a:r>
              <a:rPr lang="en-US" sz="2000" dirty="0" smtClean="0">
                <a:latin typeface="Arial" charset="0"/>
              </a:rPr>
              <a:t>2013.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000" dirty="0" smtClean="0">
                <a:latin typeface="Arial" charset="0"/>
              </a:rPr>
              <a:t>“A Corrosion Monitoring System for Early-Stage Warming of Environmental Corrosion of Structures and Infrastructures,” Technology Showcase, at 2013 Taipei International Invention Show &amp; </a:t>
            </a:r>
            <a:r>
              <a:rPr lang="en-US" sz="2000" dirty="0" err="1" smtClean="0">
                <a:latin typeface="Arial" charset="0"/>
              </a:rPr>
              <a:t>Technomart</a:t>
            </a:r>
            <a:r>
              <a:rPr lang="en-US" sz="2000" dirty="0" smtClean="0">
                <a:latin typeface="Arial" charset="0"/>
              </a:rPr>
              <a:t>, Sept. 26-29, 2013.</a:t>
            </a:r>
          </a:p>
          <a:p>
            <a:pPr marL="457200" lvl="1" indent="0">
              <a:buNone/>
            </a:pPr>
            <a:endParaRPr lang="en-US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62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40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12787"/>
          </a:xfrm>
        </p:spPr>
        <p:txBody>
          <a:bodyPr/>
          <a:lstStyle/>
          <a:p>
            <a:r>
              <a:rPr lang="en-US" sz="3000" b="1" dirty="0">
                <a:solidFill>
                  <a:schemeClr val="folHlink"/>
                </a:solidFill>
              </a:rPr>
              <a:t>5. Second Generation CMS System:</a:t>
            </a:r>
            <a:br>
              <a:rPr lang="en-US" sz="3000" b="1" dirty="0">
                <a:solidFill>
                  <a:schemeClr val="folHlink"/>
                </a:solidFill>
              </a:rPr>
            </a:br>
            <a:r>
              <a:rPr lang="en-US" sz="2000" b="1" dirty="0">
                <a:solidFill>
                  <a:schemeClr val="folHlink"/>
                </a:solidFill>
              </a:rPr>
              <a:t>Wired &amp; Wireless Sensor </a:t>
            </a:r>
            <a:r>
              <a:rPr lang="en-US" sz="2000" b="1" dirty="0" smtClean="0">
                <a:solidFill>
                  <a:schemeClr val="folHlink"/>
                </a:solidFill>
              </a:rPr>
              <a:t>Nodes and Networks</a:t>
            </a:r>
            <a:endParaRPr lang="en-US" sz="20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65187"/>
            <a:ext cx="8229600" cy="5235258"/>
          </a:xfrm>
        </p:spPr>
        <p:txBody>
          <a:bodyPr/>
          <a:lstStyle/>
          <a:p>
            <a:pPr>
              <a:buSzPct val="100000"/>
            </a:pPr>
            <a:r>
              <a:rPr lang="en-US" sz="2400" dirty="0" smtClean="0">
                <a:latin typeface="Arial" charset="0"/>
              </a:rPr>
              <a:t>Experimental Testing of Wireless Sensor Nodes and Networks in M.S. Tech Graduate Research Lab</a:t>
            </a:r>
          </a:p>
          <a:p>
            <a:pPr marL="914400" lvl="1" indent="-514350">
              <a:buSzPct val="100000"/>
            </a:pPr>
            <a:endParaRPr lang="en-US" sz="2800" dirty="0" smtClean="0">
              <a:latin typeface="Arial" charset="0"/>
            </a:endParaRPr>
          </a:p>
          <a:p>
            <a:pPr marL="457200" indent="-457200">
              <a:buSzPct val="100000"/>
              <a:buFont typeface="+mj-lt"/>
              <a:buAutoNum type="arabicPeriod" startAt="6"/>
            </a:pPr>
            <a:endParaRPr lang="en-US" sz="2400" dirty="0" smtClean="0">
              <a:latin typeface="Arial" charset="0"/>
            </a:endParaRPr>
          </a:p>
          <a:p>
            <a:pPr lvl="1"/>
            <a:endParaRPr lang="en-US" b="1" dirty="0">
              <a:latin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3048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095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 descr="C:\Users\Wei\Dropbox\相片 2013-12-16 16 53 47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0706" y="1969936"/>
            <a:ext cx="5462587" cy="44818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835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41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12787"/>
          </a:xfrm>
        </p:spPr>
        <p:txBody>
          <a:bodyPr/>
          <a:lstStyle/>
          <a:p>
            <a:r>
              <a:rPr lang="en-US" sz="3000" b="1" dirty="0">
                <a:solidFill>
                  <a:schemeClr val="folHlink"/>
                </a:solidFill>
              </a:rPr>
              <a:t>5. Second Generation CMS System:</a:t>
            </a:r>
            <a:br>
              <a:rPr lang="en-US" sz="3000" b="1" dirty="0">
                <a:solidFill>
                  <a:schemeClr val="folHlink"/>
                </a:solidFill>
              </a:rPr>
            </a:br>
            <a:r>
              <a:rPr lang="en-US" sz="2000" b="1" dirty="0">
                <a:solidFill>
                  <a:schemeClr val="folHlink"/>
                </a:solidFill>
              </a:rPr>
              <a:t>Wired &amp; Wireless Sensor Nodes</a:t>
            </a:r>
            <a:endParaRPr lang="en-US" sz="30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42989"/>
            <a:ext cx="8229600" cy="5057456"/>
          </a:xfrm>
        </p:spPr>
        <p:txBody>
          <a:bodyPr/>
          <a:lstStyle/>
          <a:p>
            <a:pPr>
              <a:buSzPct val="100000"/>
            </a:pPr>
            <a:r>
              <a:rPr lang="en-US" sz="2400" dirty="0" smtClean="0">
                <a:latin typeface="Arial" charset="0"/>
              </a:rPr>
              <a:t>Experimental Testing of Wireless Sensor Nodes and Network</a:t>
            </a:r>
          </a:p>
          <a:p>
            <a:pPr marL="914400" lvl="1" indent="-514350">
              <a:buSzPct val="100000"/>
            </a:pPr>
            <a:endParaRPr lang="en-US" sz="2800" dirty="0" smtClean="0">
              <a:latin typeface="Arial" charset="0"/>
            </a:endParaRPr>
          </a:p>
          <a:p>
            <a:pPr marL="457200" indent="-457200">
              <a:buSzPct val="100000"/>
              <a:buFont typeface="+mj-lt"/>
              <a:buAutoNum type="arabicPeriod" startAt="6"/>
            </a:pPr>
            <a:endParaRPr lang="en-US" sz="2400" dirty="0" smtClean="0">
              <a:latin typeface="Arial" charset="0"/>
            </a:endParaRPr>
          </a:p>
          <a:p>
            <a:pPr lvl="1"/>
            <a:endParaRPr lang="en-US" b="1" dirty="0">
              <a:latin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3048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095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1295400" y="2960685"/>
            <a:ext cx="115355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0090680"/>
              </p:ext>
            </p:extLst>
          </p:nvPr>
        </p:nvGraphicFramePr>
        <p:xfrm>
          <a:off x="914400" y="1958708"/>
          <a:ext cx="7162800" cy="4490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9" name="Visio" r:id="rId3" imgW="10091338" imgH="6334573" progId="Visio.Drawing.11">
                  <p:embed/>
                </p:oleObj>
              </mc:Choice>
              <mc:Fallback>
                <p:oleObj name="Visio" r:id="rId3" imgW="10091338" imgH="6334573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958708"/>
                        <a:ext cx="7162800" cy="4490524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734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42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12787"/>
          </a:xfrm>
        </p:spPr>
        <p:txBody>
          <a:bodyPr/>
          <a:lstStyle/>
          <a:p>
            <a:r>
              <a:rPr lang="en-US" sz="3000" b="1" dirty="0">
                <a:solidFill>
                  <a:schemeClr val="folHlink"/>
                </a:solidFill>
              </a:rPr>
              <a:t>5. Second Generation CMS System:</a:t>
            </a:r>
            <a:br>
              <a:rPr lang="en-US" sz="3000" b="1" dirty="0">
                <a:solidFill>
                  <a:schemeClr val="folHlink"/>
                </a:solidFill>
              </a:rPr>
            </a:br>
            <a:r>
              <a:rPr lang="en-US" sz="2000" b="1" dirty="0">
                <a:solidFill>
                  <a:schemeClr val="folHlink"/>
                </a:solidFill>
              </a:rPr>
              <a:t>Wired &amp; Wireless Sensor </a:t>
            </a:r>
            <a:r>
              <a:rPr lang="en-US" sz="2000" b="1" dirty="0" smtClean="0">
                <a:solidFill>
                  <a:schemeClr val="folHlink"/>
                </a:solidFill>
              </a:rPr>
              <a:t>Nodes and Networks</a:t>
            </a:r>
            <a:endParaRPr lang="en-US" sz="30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65187"/>
            <a:ext cx="8229600" cy="5235258"/>
          </a:xfrm>
        </p:spPr>
        <p:txBody>
          <a:bodyPr/>
          <a:lstStyle/>
          <a:p>
            <a:pPr>
              <a:buSzPct val="100000"/>
            </a:pPr>
            <a:r>
              <a:rPr lang="en-US" sz="2400" dirty="0" smtClean="0">
                <a:latin typeface="Arial" charset="0"/>
              </a:rPr>
              <a:t>Experimental Testing of Wireless Sensor Nodes and Networks (at IPFW)</a:t>
            </a:r>
          </a:p>
          <a:p>
            <a:pPr marL="914400" lvl="1" indent="-514350">
              <a:buSzPct val="100000"/>
            </a:pPr>
            <a:endParaRPr lang="en-US" sz="2800" dirty="0" smtClean="0">
              <a:latin typeface="Arial" charset="0"/>
            </a:endParaRPr>
          </a:p>
          <a:p>
            <a:pPr marL="457200" indent="-457200">
              <a:buSzPct val="100000"/>
              <a:buFont typeface="+mj-lt"/>
              <a:buAutoNum type="arabicPeriod" startAt="6"/>
            </a:pPr>
            <a:endParaRPr lang="en-US" sz="2400" dirty="0" smtClean="0">
              <a:latin typeface="Arial" charset="0"/>
            </a:endParaRPr>
          </a:p>
          <a:p>
            <a:pPr lvl="1"/>
            <a:endParaRPr lang="en-US" b="1" dirty="0">
              <a:latin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3048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095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1295400" y="2960685"/>
            <a:ext cx="115355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 flipV="1">
            <a:off x="1171744" y="2628899"/>
            <a:ext cx="9004854" cy="4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946881"/>
              </p:ext>
            </p:extLst>
          </p:nvPr>
        </p:nvGraphicFramePr>
        <p:xfrm>
          <a:off x="609602" y="1904999"/>
          <a:ext cx="7924797" cy="36979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4791"/>
                <a:gridCol w="1584791"/>
                <a:gridCol w="1584791"/>
                <a:gridCol w="1584791"/>
                <a:gridCol w="1585633"/>
              </a:tblGrid>
              <a:tr h="7924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Base Station Node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Sensing &amp; Routing Node 1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Sensing &amp; Routing Node 2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Sensing Node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7924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Base Station Node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0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4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7924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Sensing &amp; Routing Node 1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0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6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7924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Sensing &amp; Routing Node 2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4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0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5282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Sensing Node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6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0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11" name="Rectangle 42"/>
          <p:cNvSpPr>
            <a:spLocks noChangeArrowheads="1"/>
          </p:cNvSpPr>
          <p:nvPr/>
        </p:nvSpPr>
        <p:spPr bwMode="auto">
          <a:xfrm>
            <a:off x="1582738" y="30432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1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43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12787"/>
          </a:xfrm>
        </p:spPr>
        <p:txBody>
          <a:bodyPr/>
          <a:lstStyle/>
          <a:p>
            <a:r>
              <a:rPr lang="en-US" sz="3000" b="1" dirty="0">
                <a:solidFill>
                  <a:schemeClr val="folHlink"/>
                </a:solidFill>
              </a:rPr>
              <a:t>5. Second Generation CMS System:</a:t>
            </a:r>
            <a:br>
              <a:rPr lang="en-US" sz="3000" b="1" dirty="0">
                <a:solidFill>
                  <a:schemeClr val="folHlink"/>
                </a:solidFill>
              </a:rPr>
            </a:br>
            <a:r>
              <a:rPr lang="en-US" sz="2000" b="1" dirty="0">
                <a:solidFill>
                  <a:schemeClr val="folHlink"/>
                </a:solidFill>
              </a:rPr>
              <a:t>Wired &amp; Wireless Sensor </a:t>
            </a:r>
            <a:r>
              <a:rPr lang="en-US" sz="2000" b="1" dirty="0" smtClean="0">
                <a:solidFill>
                  <a:schemeClr val="folHlink"/>
                </a:solidFill>
              </a:rPr>
              <a:t>Nodes and Networks</a:t>
            </a:r>
            <a:endParaRPr lang="en-US" sz="30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65187"/>
            <a:ext cx="8229600" cy="5235258"/>
          </a:xfrm>
        </p:spPr>
        <p:txBody>
          <a:bodyPr/>
          <a:lstStyle/>
          <a:p>
            <a:pPr>
              <a:buSzPct val="100000"/>
            </a:pPr>
            <a:r>
              <a:rPr lang="en-US" sz="2400" dirty="0" smtClean="0">
                <a:latin typeface="Arial" charset="0"/>
              </a:rPr>
              <a:t>Experimental Testing of Wireless Sensor Nodes and Networks to enhance the system reliability (4 nodes)</a:t>
            </a:r>
          </a:p>
          <a:p>
            <a:pPr marL="914400" lvl="1" indent="-514350">
              <a:buSzPct val="100000"/>
            </a:pPr>
            <a:endParaRPr lang="en-US" sz="2800" dirty="0" smtClean="0">
              <a:latin typeface="Arial" charset="0"/>
            </a:endParaRPr>
          </a:p>
          <a:p>
            <a:pPr marL="457200" indent="-457200">
              <a:buSzPct val="100000"/>
              <a:buFont typeface="+mj-lt"/>
              <a:buAutoNum type="arabicPeriod" startAt="6"/>
            </a:pPr>
            <a:endParaRPr lang="en-US" sz="2400" dirty="0" smtClean="0">
              <a:latin typeface="Arial" charset="0"/>
            </a:endParaRPr>
          </a:p>
          <a:p>
            <a:pPr lvl="1"/>
            <a:endParaRPr lang="en-US" b="1" dirty="0">
              <a:latin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3048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095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1295400" y="2960685"/>
            <a:ext cx="115355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 flipV="1">
            <a:off x="1171744" y="2628899"/>
            <a:ext cx="9004854" cy="4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42"/>
          <p:cNvSpPr>
            <a:spLocks noChangeArrowheads="1"/>
          </p:cNvSpPr>
          <p:nvPr/>
        </p:nvSpPr>
        <p:spPr bwMode="auto">
          <a:xfrm>
            <a:off x="1582738" y="30432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920202" y="2114596"/>
            <a:ext cx="10944093" cy="54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0127643"/>
              </p:ext>
            </p:extLst>
          </p:nvPr>
        </p:nvGraphicFramePr>
        <p:xfrm>
          <a:off x="782778" y="1760853"/>
          <a:ext cx="7660436" cy="4339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9" name="Visio" r:id="rId3" imgW="7091516" imgH="4026554" progId="Visio.Drawing.11">
                  <p:embed/>
                </p:oleObj>
              </mc:Choice>
              <mc:Fallback>
                <p:oleObj name="Visio" r:id="rId3" imgW="7091516" imgH="4026554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778" y="1760853"/>
                        <a:ext cx="7660436" cy="4339591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 flipV="1">
            <a:off x="920202" y="5753097"/>
            <a:ext cx="10944093" cy="4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6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44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12787"/>
          </a:xfrm>
        </p:spPr>
        <p:txBody>
          <a:bodyPr/>
          <a:lstStyle/>
          <a:p>
            <a:r>
              <a:rPr lang="en-US" sz="3000" b="1" dirty="0">
                <a:solidFill>
                  <a:schemeClr val="folHlink"/>
                </a:solidFill>
              </a:rPr>
              <a:t>5. Second Generation CMS System:</a:t>
            </a:r>
            <a:br>
              <a:rPr lang="en-US" sz="3000" b="1" dirty="0">
                <a:solidFill>
                  <a:schemeClr val="folHlink"/>
                </a:solidFill>
              </a:rPr>
            </a:br>
            <a:r>
              <a:rPr lang="en-US" sz="2000" b="1" dirty="0">
                <a:solidFill>
                  <a:schemeClr val="folHlink"/>
                </a:solidFill>
              </a:rPr>
              <a:t>Wired &amp; Wireless Sensor </a:t>
            </a:r>
            <a:r>
              <a:rPr lang="en-US" sz="2000" b="1" dirty="0" smtClean="0">
                <a:solidFill>
                  <a:schemeClr val="folHlink"/>
                </a:solidFill>
              </a:rPr>
              <a:t>Nodes and Networks</a:t>
            </a:r>
            <a:endParaRPr lang="en-US" sz="30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65187"/>
            <a:ext cx="8229600" cy="5235258"/>
          </a:xfrm>
        </p:spPr>
        <p:txBody>
          <a:bodyPr/>
          <a:lstStyle/>
          <a:p>
            <a:pPr>
              <a:buSzPct val="100000"/>
            </a:pPr>
            <a:r>
              <a:rPr lang="en-US" sz="2400" dirty="0" smtClean="0">
                <a:latin typeface="Arial" charset="0"/>
              </a:rPr>
              <a:t>Experimental Testing of Wireless Sensor Nodes and Networks to enhance the system reliability (4 nodes)</a:t>
            </a:r>
          </a:p>
          <a:p>
            <a:pPr marL="914400" lvl="1" indent="-514350">
              <a:buSzPct val="100000"/>
            </a:pPr>
            <a:endParaRPr lang="en-US" sz="2800" dirty="0" smtClean="0">
              <a:latin typeface="Arial" charset="0"/>
            </a:endParaRPr>
          </a:p>
          <a:p>
            <a:pPr marL="457200" indent="-457200">
              <a:buSzPct val="100000"/>
              <a:buFont typeface="+mj-lt"/>
              <a:buAutoNum type="arabicPeriod" startAt="6"/>
            </a:pPr>
            <a:endParaRPr lang="en-US" sz="2400" dirty="0" smtClean="0">
              <a:latin typeface="Arial" charset="0"/>
            </a:endParaRPr>
          </a:p>
          <a:p>
            <a:pPr lvl="1"/>
            <a:endParaRPr lang="en-US" b="1" dirty="0">
              <a:latin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3048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095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1295400" y="2960685"/>
            <a:ext cx="115355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 flipV="1">
            <a:off x="1171744" y="2628899"/>
            <a:ext cx="9004854" cy="4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2838432"/>
              </p:ext>
            </p:extLst>
          </p:nvPr>
        </p:nvGraphicFramePr>
        <p:xfrm>
          <a:off x="704851" y="1760853"/>
          <a:ext cx="7734297" cy="4482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4" name="Visio" r:id="rId3" imgW="9876503" imgH="4227755" progId="Visio.Drawing.11">
                  <p:embed/>
                </p:oleObj>
              </mc:Choice>
              <mc:Fallback>
                <p:oleObj name="Visio" r:id="rId3" imgW="9876503" imgH="422775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1" y="1760853"/>
                        <a:ext cx="7734297" cy="4482785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222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45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12787"/>
          </a:xfrm>
        </p:spPr>
        <p:txBody>
          <a:bodyPr/>
          <a:lstStyle/>
          <a:p>
            <a:r>
              <a:rPr lang="en-US" sz="3000" b="1" dirty="0">
                <a:solidFill>
                  <a:schemeClr val="folHlink"/>
                </a:solidFill>
              </a:rPr>
              <a:t>5. Second Generation CMS System:</a:t>
            </a:r>
            <a:br>
              <a:rPr lang="en-US" sz="3000" b="1" dirty="0">
                <a:solidFill>
                  <a:schemeClr val="folHlink"/>
                </a:solidFill>
              </a:rPr>
            </a:br>
            <a:r>
              <a:rPr lang="en-US" sz="2000" b="1" dirty="0">
                <a:solidFill>
                  <a:schemeClr val="folHlink"/>
                </a:solidFill>
              </a:rPr>
              <a:t>Wired &amp; Wireless Sensor </a:t>
            </a:r>
            <a:r>
              <a:rPr lang="en-US" sz="2000" b="1" dirty="0" smtClean="0">
                <a:solidFill>
                  <a:schemeClr val="folHlink"/>
                </a:solidFill>
              </a:rPr>
              <a:t>Nodes and Networks</a:t>
            </a:r>
            <a:endParaRPr lang="en-US" sz="30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65187"/>
            <a:ext cx="8229600" cy="5235258"/>
          </a:xfrm>
        </p:spPr>
        <p:txBody>
          <a:bodyPr/>
          <a:lstStyle/>
          <a:p>
            <a:pPr>
              <a:buSzPct val="100000"/>
            </a:pPr>
            <a:r>
              <a:rPr lang="en-US" sz="2400" dirty="0" smtClean="0">
                <a:latin typeface="Arial" charset="0"/>
              </a:rPr>
              <a:t>Experimental Testing of  Four Wireless Sensor Nodes and Network</a:t>
            </a:r>
          </a:p>
          <a:p>
            <a:pPr marL="914400" lvl="1" indent="-514350">
              <a:buSzPct val="100000"/>
            </a:pPr>
            <a:endParaRPr lang="en-US" sz="2800" dirty="0" smtClean="0">
              <a:latin typeface="Arial" charset="0"/>
            </a:endParaRPr>
          </a:p>
          <a:p>
            <a:pPr marL="457200" indent="-457200">
              <a:buSzPct val="100000"/>
              <a:buFont typeface="+mj-lt"/>
              <a:buAutoNum type="arabicPeriod" startAt="6"/>
            </a:pPr>
            <a:endParaRPr lang="en-US" sz="2400" dirty="0" smtClean="0">
              <a:latin typeface="Arial" charset="0"/>
            </a:endParaRPr>
          </a:p>
          <a:p>
            <a:pPr lvl="1"/>
            <a:endParaRPr lang="en-US" b="1" dirty="0">
              <a:latin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3048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095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1295400" y="2960685"/>
            <a:ext cx="115355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 flipV="1">
            <a:off x="1171744" y="2628899"/>
            <a:ext cx="9004854" cy="4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447799" y="1828041"/>
            <a:ext cx="13241642" cy="46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5424785"/>
              </p:ext>
            </p:extLst>
          </p:nvPr>
        </p:nvGraphicFramePr>
        <p:xfrm>
          <a:off x="1600200" y="1828800"/>
          <a:ext cx="5943600" cy="4657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1" name="Visio" r:id="rId3" imgW="6491748" imgH="5077946" progId="Visio.Drawing.11">
                  <p:embed/>
                </p:oleObj>
              </mc:Choice>
              <mc:Fallback>
                <p:oleObj name="Visio" r:id="rId3" imgW="6491748" imgH="5077946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828800"/>
                        <a:ext cx="5943600" cy="46577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89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46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12787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6. Summary and Future Work</a:t>
            </a:r>
            <a:endParaRPr lang="en-US" sz="30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65187"/>
            <a:ext cx="8229600" cy="5235258"/>
          </a:xfrm>
        </p:spPr>
        <p:txBody>
          <a:bodyPr/>
          <a:lstStyle/>
          <a:p>
            <a:pPr>
              <a:buSzPct val="100000"/>
            </a:pPr>
            <a:r>
              <a:rPr lang="en-US" sz="2400" dirty="0" smtClean="0">
                <a:latin typeface="Arial" charset="0"/>
              </a:rPr>
              <a:t>The star-based wired sensor network for Army Bridge’s Corrosion Monitoring System deployed at RIA, IL has been running since May 2013</a:t>
            </a:r>
          </a:p>
          <a:p>
            <a:pPr>
              <a:buSzPct val="100000"/>
            </a:pPr>
            <a:r>
              <a:rPr lang="en-US" sz="2400" dirty="0" smtClean="0">
                <a:latin typeface="Arial" charset="0"/>
              </a:rPr>
              <a:t>Wires and wireless sensors version of the CMS has been discussed at CERL, IL on April 14, 2014</a:t>
            </a:r>
          </a:p>
          <a:p>
            <a:pPr>
              <a:buSzPct val="100000"/>
            </a:pPr>
            <a:r>
              <a:rPr lang="en-US" sz="2400" dirty="0" smtClean="0">
                <a:latin typeface="Arial" charset="0"/>
              </a:rPr>
              <a:t>Redesign new wireless sensor node which integrates the following modules and features (Luis Morale’s Master of Science Directed Project, Spring 2014)</a:t>
            </a:r>
          </a:p>
          <a:p>
            <a:pPr lvl="1">
              <a:buSzPct val="100000"/>
            </a:pPr>
            <a:r>
              <a:rPr lang="en-US" sz="2000" dirty="0" smtClean="0">
                <a:latin typeface="Arial" charset="0"/>
              </a:rPr>
              <a:t>A new PCB board (surface mount)</a:t>
            </a:r>
          </a:p>
          <a:p>
            <a:pPr lvl="1">
              <a:buSzPct val="100000"/>
            </a:pPr>
            <a:r>
              <a:rPr lang="en-US" sz="2000" dirty="0" smtClean="0">
                <a:latin typeface="Arial" charset="0"/>
              </a:rPr>
              <a:t>Analog Signal Processing Subsystem – corrosion sensing</a:t>
            </a:r>
          </a:p>
          <a:p>
            <a:pPr lvl="1">
              <a:buSzPct val="100000"/>
            </a:pPr>
            <a:r>
              <a:rPr lang="en-US" sz="2000" dirty="0" err="1" smtClean="0">
                <a:latin typeface="Arial" charset="0"/>
              </a:rPr>
              <a:t>Xbee</a:t>
            </a:r>
            <a:r>
              <a:rPr lang="en-US" sz="2000" dirty="0" smtClean="0">
                <a:latin typeface="Arial" charset="0"/>
              </a:rPr>
              <a:t> (</a:t>
            </a:r>
            <a:r>
              <a:rPr lang="en-US" sz="2000" dirty="0" err="1" smtClean="0">
                <a:latin typeface="Arial" charset="0"/>
              </a:rPr>
              <a:t>Zigbee</a:t>
            </a:r>
            <a:r>
              <a:rPr lang="en-US" sz="2000" dirty="0" smtClean="0">
                <a:latin typeface="Arial" charset="0"/>
              </a:rPr>
              <a:t> based transceiver with antenna)</a:t>
            </a:r>
          </a:p>
          <a:p>
            <a:pPr lvl="1">
              <a:buSzPct val="100000"/>
            </a:pPr>
            <a:r>
              <a:rPr lang="en-US" sz="2000" dirty="0" smtClean="0">
                <a:latin typeface="Arial" charset="0"/>
              </a:rPr>
              <a:t>Temperature, humidity, and barometric pressure sensing</a:t>
            </a:r>
          </a:p>
          <a:p>
            <a:pPr lvl="1">
              <a:buSzPct val="100000"/>
            </a:pPr>
            <a:r>
              <a:rPr lang="en-US" sz="2000" dirty="0" err="1" smtClean="0">
                <a:latin typeface="Arial" charset="0"/>
              </a:rPr>
              <a:t>Adurino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Fio</a:t>
            </a:r>
            <a:r>
              <a:rPr lang="en-US" sz="2000" dirty="0" smtClean="0">
                <a:latin typeface="Arial" charset="0"/>
              </a:rPr>
              <a:t> versions 2 and 3 </a:t>
            </a:r>
          </a:p>
          <a:p>
            <a:pPr marL="914400" lvl="1" indent="-514350">
              <a:buSzPct val="100000"/>
            </a:pPr>
            <a:endParaRPr lang="en-US" sz="2800" dirty="0" smtClean="0">
              <a:latin typeface="Arial" charset="0"/>
            </a:endParaRPr>
          </a:p>
          <a:p>
            <a:pPr marL="457200" indent="-457200">
              <a:buSzPct val="100000"/>
              <a:buFont typeface="+mj-lt"/>
              <a:buAutoNum type="arabicPeriod" startAt="6"/>
            </a:pPr>
            <a:endParaRPr lang="en-US" sz="2400" dirty="0" smtClean="0">
              <a:latin typeface="Arial" charset="0"/>
            </a:endParaRPr>
          </a:p>
          <a:p>
            <a:pPr lvl="1"/>
            <a:endParaRPr lang="en-US" b="1" dirty="0">
              <a:latin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3048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095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1295400" y="2960685"/>
            <a:ext cx="115355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 flipV="1">
            <a:off x="1171744" y="2628899"/>
            <a:ext cx="9004854" cy="4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447799" y="1828041"/>
            <a:ext cx="13241642" cy="46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9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47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12787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Conclusion</a:t>
            </a:r>
            <a:endParaRPr lang="en-US" sz="30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65187"/>
            <a:ext cx="8229600" cy="5235258"/>
          </a:xfrm>
        </p:spPr>
        <p:txBody>
          <a:bodyPr/>
          <a:lstStyle/>
          <a:p>
            <a:pPr marL="0" indent="0">
              <a:buSzPct val="100000"/>
              <a:buNone/>
            </a:pPr>
            <a:endParaRPr lang="en-US" sz="2400" dirty="0">
              <a:latin typeface="Arial" charset="0"/>
            </a:endParaRPr>
          </a:p>
          <a:p>
            <a:pPr marL="0" indent="0">
              <a:buSzPct val="100000"/>
              <a:buNone/>
            </a:pPr>
            <a:endParaRPr lang="en-US" sz="2400" dirty="0" smtClean="0">
              <a:latin typeface="Arial" charset="0"/>
            </a:endParaRPr>
          </a:p>
          <a:p>
            <a:pPr marL="0" indent="0">
              <a:buSzPct val="100000"/>
              <a:buNone/>
            </a:pPr>
            <a:endParaRPr lang="en-US" sz="2400" dirty="0">
              <a:latin typeface="Arial" charset="0"/>
            </a:endParaRPr>
          </a:p>
          <a:p>
            <a:pPr marL="0" indent="0" algn="ctr">
              <a:buSzPct val="100000"/>
              <a:buNone/>
            </a:pPr>
            <a:r>
              <a:rPr lang="en-US" sz="3600" dirty="0" smtClean="0">
                <a:solidFill>
                  <a:srgbClr val="FFFF00"/>
                </a:solidFill>
                <a:latin typeface="Arial" charset="0"/>
              </a:rPr>
              <a:t>Any Questions?</a:t>
            </a:r>
          </a:p>
          <a:p>
            <a:pPr marL="0" indent="0" algn="ctr">
              <a:buSzPct val="100000"/>
              <a:buNone/>
            </a:pPr>
            <a:r>
              <a:rPr lang="en-US" sz="3600" dirty="0" smtClean="0">
                <a:solidFill>
                  <a:srgbClr val="FFFF00"/>
                </a:solidFill>
                <a:latin typeface="Arial" charset="0"/>
              </a:rPr>
              <a:t>Thank you!!!</a:t>
            </a:r>
          </a:p>
          <a:p>
            <a:pPr lvl="1"/>
            <a:endParaRPr lang="en-US" b="1" dirty="0">
              <a:latin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3048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095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1295400" y="2960685"/>
            <a:ext cx="115355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 flipV="1">
            <a:off x="1171744" y="2628899"/>
            <a:ext cx="9004854" cy="4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447799" y="1828041"/>
            <a:ext cx="13241642" cy="46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0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04800"/>
            <a:ext cx="9067800" cy="1143000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2. Sol-Gel </a:t>
            </a:r>
            <a:r>
              <a:rPr lang="en-US" sz="3000" b="1" dirty="0">
                <a:solidFill>
                  <a:schemeClr val="folHlink"/>
                </a:solidFill>
              </a:rPr>
              <a:t>and Cylindrical </a:t>
            </a:r>
            <a:r>
              <a:rPr lang="en-US" sz="3000" b="1" dirty="0" smtClean="0">
                <a:solidFill>
                  <a:schemeClr val="folHlink"/>
                </a:solidFill>
              </a:rPr>
              <a:t>Corrosion Sensors</a:t>
            </a:r>
            <a:r>
              <a:rPr lang="en-US" sz="3000" b="1" dirty="0">
                <a:solidFill>
                  <a:schemeClr val="folHlink"/>
                </a:solidFill>
              </a:rPr>
              <a:t/>
            </a:r>
            <a:br>
              <a:rPr lang="en-US" sz="3000" b="1" dirty="0">
                <a:solidFill>
                  <a:schemeClr val="folHlink"/>
                </a:solidFill>
              </a:rPr>
            </a:br>
            <a:r>
              <a:rPr lang="en-US" sz="2800" b="1" dirty="0">
                <a:solidFill>
                  <a:schemeClr val="folHlink"/>
                </a:solidFill>
              </a:rPr>
              <a:t>Cylindrical Corrosion </a:t>
            </a:r>
            <a:r>
              <a:rPr lang="en-US" sz="2800" b="1" dirty="0" smtClean="0">
                <a:solidFill>
                  <a:schemeClr val="folHlink"/>
                </a:solidFill>
              </a:rPr>
              <a:t>Sensor: </a:t>
            </a:r>
            <a:br>
              <a:rPr lang="en-US" sz="2800" b="1" dirty="0" smtClean="0">
                <a:solidFill>
                  <a:schemeClr val="folHlink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A Sol-Gel Corrosion Sensor (Capacitive Type)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5" t="5702" r="16048" b="4243"/>
          <a:stretch>
            <a:fillRect/>
          </a:stretch>
        </p:blipFill>
        <p:spPr bwMode="auto">
          <a:xfrm>
            <a:off x="1905000" y="1981200"/>
            <a:ext cx="6172200" cy="435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38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6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712787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2.  </a:t>
            </a:r>
            <a:r>
              <a:rPr lang="en-US" sz="3000" b="1" dirty="0">
                <a:solidFill>
                  <a:schemeClr val="folHlink"/>
                </a:solidFill>
              </a:rPr>
              <a:t>Sol-Gel and Cylindrical </a:t>
            </a:r>
            <a:r>
              <a:rPr lang="en-US" sz="3000" b="1" dirty="0" smtClean="0">
                <a:solidFill>
                  <a:schemeClr val="folHlink"/>
                </a:solidFill>
              </a:rPr>
              <a:t>Corrosion Sensors: </a:t>
            </a:r>
            <a:r>
              <a:rPr lang="en-US" sz="2800" b="1" dirty="0" smtClean="0">
                <a:solidFill>
                  <a:srgbClr val="FF0000"/>
                </a:solidFill>
              </a:rPr>
              <a:t>Cylindrical Corrosion Sensor (Capacitive Type)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" t="13037" r="6250" b="16852"/>
          <a:stretch/>
        </p:blipFill>
        <p:spPr bwMode="auto">
          <a:xfrm>
            <a:off x="457200" y="1402976"/>
            <a:ext cx="8348134" cy="44196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839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7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1"/>
            <a:ext cx="8229600" cy="533400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3. Sensor Network Technology: Wired and Wireless</a:t>
            </a:r>
            <a:endParaRPr lang="en-US" sz="24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40326"/>
          </a:xfrm>
        </p:spPr>
        <p:txBody>
          <a:bodyPr/>
          <a:lstStyle/>
          <a:p>
            <a:r>
              <a:rPr lang="en-US" sz="2400" dirty="0" smtClean="0">
                <a:latin typeface="Arial" charset="0"/>
              </a:rPr>
              <a:t>Definition of Sensor Network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infrastructure includes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sensing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computing, and communication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elements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to provide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ability to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instrument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observe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react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to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events and phenomena in a specific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environment [1].</a:t>
            </a:r>
          </a:p>
          <a:p>
            <a:pPr lvl="1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Communication Element: Wired/Wireless</a:t>
            </a:r>
          </a:p>
          <a:p>
            <a:pPr lvl="0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Physical Signal Sources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Electromagnetic radiation signals: radio and light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Optical, acoustic , seismic, acceleration, strain, vibration signals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Chemical and biochemical signals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Environmental signals: light, temperature, humidity, barometric</a:t>
            </a:r>
          </a:p>
          <a:p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341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8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712787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3. Sensor Network: Wired and Wireless</a:t>
            </a:r>
            <a:endParaRPr lang="en-US" sz="24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40325"/>
          </a:xfrm>
        </p:spPr>
        <p:txBody>
          <a:bodyPr/>
          <a:lstStyle/>
          <a:p>
            <a:r>
              <a:rPr lang="en-US" sz="2400" dirty="0" smtClean="0">
                <a:latin typeface="+mj-lt"/>
              </a:rPr>
              <a:t>Wireless Sensor Network (WSN) Applications 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Industrial Monitoring, Control,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Automation;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1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Building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Automation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Home Automation and Consumer Electronics 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Security and Military Sensing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Asset Tracking and Supply Chain Management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Intelligent Agriculture and Environmental Sensing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Health and Medical Monitoring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Critical Infrastructure Monitoring, Protection and Security </a:t>
            </a:r>
          </a:p>
          <a:p>
            <a:pPr lvl="1"/>
            <a:endParaRPr lang="en-US" sz="24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52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8F2B-3CF1-4F2E-B55B-06844E842DDE}" type="slidenum">
              <a:rPr lang="en-US"/>
              <a:pPr/>
              <a:t>9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1"/>
            <a:ext cx="8229600" cy="533400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folHlink"/>
                </a:solidFill>
              </a:rPr>
              <a:t>3. Sensor Network: Wired and Wireless</a:t>
            </a:r>
            <a:endParaRPr lang="en-US" sz="2400" b="1" dirty="0">
              <a:solidFill>
                <a:schemeClr val="folHlink"/>
              </a:solidFill>
            </a:endParaRP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5715000"/>
          </a:xfrm>
        </p:spPr>
        <p:txBody>
          <a:bodyPr/>
          <a:lstStyle/>
          <a:p>
            <a:r>
              <a:rPr lang="en-US" sz="2400" b="1" dirty="0" smtClean="0">
                <a:latin typeface="Arial" charset="0"/>
              </a:rPr>
              <a:t>Wireless Sensor Network (WSN) Architecture</a:t>
            </a:r>
          </a:p>
          <a:p>
            <a:pPr lvl="1"/>
            <a:r>
              <a:rPr lang="en-US" sz="2400" dirty="0" smtClean="0">
                <a:latin typeface="Arial" charset="0"/>
              </a:rPr>
              <a:t>Application Dependent: network sensor nodes,  gateway node, data sources and sinks</a:t>
            </a:r>
          </a:p>
          <a:p>
            <a:pPr lvl="1"/>
            <a:r>
              <a:rPr lang="en-US" sz="2400" dirty="0" smtClean="0">
                <a:latin typeface="Arial" charset="0"/>
              </a:rPr>
              <a:t>Network Topologies and Routing Algorithms</a:t>
            </a:r>
          </a:p>
          <a:p>
            <a:pPr lvl="2"/>
            <a:r>
              <a:rPr lang="en-US" sz="2000" dirty="0" smtClean="0">
                <a:latin typeface="Arial" charset="0"/>
              </a:rPr>
              <a:t>Single-hop vs. multi-hop networks</a:t>
            </a:r>
          </a:p>
          <a:p>
            <a:pPr lvl="2"/>
            <a:r>
              <a:rPr lang="en-US" sz="2000" dirty="0" smtClean="0">
                <a:latin typeface="Arial" charset="0"/>
              </a:rPr>
              <a:t>Mobility consideration</a:t>
            </a:r>
          </a:p>
          <a:p>
            <a:pPr lvl="2"/>
            <a:r>
              <a:rPr lang="en-US" sz="2000" dirty="0" smtClean="0">
                <a:latin typeface="Arial" charset="0"/>
              </a:rPr>
              <a:t>Network lifetime</a:t>
            </a:r>
          </a:p>
          <a:p>
            <a:pPr lvl="2"/>
            <a:r>
              <a:rPr lang="en-US" sz="2000" dirty="0" smtClean="0">
                <a:latin typeface="Arial" charset="0"/>
              </a:rPr>
              <a:t>Scalability</a:t>
            </a:r>
          </a:p>
          <a:p>
            <a:pPr lvl="2"/>
            <a:r>
              <a:rPr lang="en-US" sz="2000" dirty="0" smtClean="0">
                <a:latin typeface="Arial" charset="0"/>
              </a:rPr>
              <a:t>Protocols</a:t>
            </a:r>
          </a:p>
          <a:p>
            <a:pPr lvl="1"/>
            <a:r>
              <a:rPr lang="en-US" sz="2400" dirty="0" smtClean="0">
                <a:latin typeface="Arial" charset="0"/>
              </a:rPr>
              <a:t>Energy Efficiency and Management</a:t>
            </a:r>
          </a:p>
          <a:p>
            <a:pPr lvl="1"/>
            <a:r>
              <a:rPr lang="en-US" sz="2400" dirty="0" smtClean="0">
                <a:latin typeface="Arial" charset="0"/>
              </a:rPr>
              <a:t>Network Management</a:t>
            </a:r>
          </a:p>
          <a:p>
            <a:pPr lvl="1"/>
            <a:r>
              <a:rPr lang="en-US" sz="2400" dirty="0" smtClean="0">
                <a:latin typeface="Arial" charset="0"/>
              </a:rPr>
              <a:t>Data Management</a:t>
            </a:r>
          </a:p>
          <a:p>
            <a:pPr lvl="1"/>
            <a:r>
              <a:rPr lang="en-US" sz="2400" dirty="0" smtClean="0">
                <a:latin typeface="Arial" charset="0"/>
              </a:rPr>
              <a:t>Security and Data Integrity</a:t>
            </a:r>
          </a:p>
          <a:p>
            <a:pPr lvl="1"/>
            <a:endParaRPr lang="en-US" sz="24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55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5914</TotalTime>
  <Words>1984</Words>
  <Application>Microsoft Office PowerPoint</Application>
  <PresentationFormat>On-screen Show (4:3)</PresentationFormat>
  <Paragraphs>380</Paragraphs>
  <Slides>47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Times New Roman</vt:lpstr>
      <vt:lpstr>Verdana</vt:lpstr>
      <vt:lpstr>Wingdings</vt:lpstr>
      <vt:lpstr>Globe</vt:lpstr>
      <vt:lpstr>Visio</vt:lpstr>
      <vt:lpstr>Wired and Wireless Sensor Networks for Bridge Health Monitoring</vt:lpstr>
      <vt:lpstr>Wired and Wireless Sensor Networks for  Bridge Health Monitoring</vt:lpstr>
      <vt:lpstr>Introduction </vt:lpstr>
      <vt:lpstr>Introduction (continue) </vt:lpstr>
      <vt:lpstr>2. Sol-Gel and Cylindrical Corrosion Sensors Cylindrical Corrosion Sensor:  A Sol-Gel Corrosion Sensor (Capacitive Type)</vt:lpstr>
      <vt:lpstr>2.  Sol-Gel and Cylindrical Corrosion Sensors: Cylindrical Corrosion Sensor (Capacitive Type)</vt:lpstr>
      <vt:lpstr>3. Sensor Network Technology: Wired and Wireless</vt:lpstr>
      <vt:lpstr>3. Sensor Network: Wired and Wireless</vt:lpstr>
      <vt:lpstr>3. Sensor Network: Wired and Wireless</vt:lpstr>
      <vt:lpstr>3. Sensor Network: Wired and Wireless</vt:lpstr>
      <vt:lpstr>3. Sensor Network: Wired and Wireless</vt:lpstr>
      <vt:lpstr>3. Sensor Network: Wired and Wireless</vt:lpstr>
      <vt:lpstr>3. Sensor Network: Wired and Wireless</vt:lpstr>
      <vt:lpstr>4. Corrosion Monitoring Sensor System: System Architecture I with Wireless Sensor Node</vt:lpstr>
      <vt:lpstr>4.1 Remote Corrosion Sensor Node Design</vt:lpstr>
      <vt:lpstr>4.2 Remote Corrosion Sensor Node  (Power Source Subsystem)</vt:lpstr>
      <vt:lpstr>4.3 Corrosion Monitoring Sensor System: System Architecture II with Wired Star Topology using RS 485 Serial Communication</vt:lpstr>
      <vt:lpstr>4.5 Corrosion Monitoring System – Base Station</vt:lpstr>
      <vt:lpstr>4.5 Corrosion Monitoring Sensor System (continue)</vt:lpstr>
      <vt:lpstr>4.4 Analog Signal Processing Circuit and Fabrication of Printed Circuit Boards  </vt:lpstr>
      <vt:lpstr>4.6. Analog Signal Processing Circuit and Fabrication of Printed Circuit Boards  </vt:lpstr>
      <vt:lpstr>4.7 Corrosion Sensor Modules (Boxes)</vt:lpstr>
      <vt:lpstr>4.8 Corrosion Monitoring Sensor System</vt:lpstr>
      <vt:lpstr>4.8 Corrosion Monitoring Sensor System – Installation (May 2013)</vt:lpstr>
      <vt:lpstr>4.8 Corrosion Monitoring Sensor System Installation – May 2013</vt:lpstr>
      <vt:lpstr>4.9 Deployment and Testing: Corrosion Sensors and Wired Sensor Network at RIA Bridge, IL</vt:lpstr>
      <vt:lpstr>4.9 Deployment and Testing:  Corrosion Sensors  at RIA Bridge, IL</vt:lpstr>
      <vt:lpstr>4.9 Deployment and Testing: Corrosion Sensors at RIA Bridge, IL</vt:lpstr>
      <vt:lpstr>4.9 Deployment and Testing: Corrosion Sensors at RIA Bridge, IL</vt:lpstr>
      <vt:lpstr>4.9 Deployment and Testing:  Corrosion Sensors at RIA Bridge, IL</vt:lpstr>
      <vt:lpstr>4.10 Testing of CMS with Sensor Nodes and Wired Sensor Network, RIA Bridge, IL</vt:lpstr>
      <vt:lpstr>4.11 CMS Networking and Communication Subsystem</vt:lpstr>
      <vt:lpstr>4.12 Redundant WiFi Hotspots and USB LAN Adapter</vt:lpstr>
      <vt:lpstr>4.13 Corrosion Monitoring Sensor System</vt:lpstr>
      <vt:lpstr>4.14 Sensor Data and Remote Data Collection</vt:lpstr>
      <vt:lpstr>5. The Second Generation CMS System:  Wired &amp; Wireless Sensor Nodes and Networks</vt:lpstr>
      <vt:lpstr>5. Second Generation CMS System: Wired &amp; Wireless Sensor Nodes and Network</vt:lpstr>
      <vt:lpstr>5. Second Generation CMS System: Wired &amp; Wireless Sensor Nodes and Networks</vt:lpstr>
      <vt:lpstr>5. Second Generation CMS System: Wired &amp; Wireless Sensor Nodes and Networks</vt:lpstr>
      <vt:lpstr>5. Second Generation CMS System: Wired &amp; Wireless Sensor Nodes and Networks</vt:lpstr>
      <vt:lpstr>5. Second Generation CMS System: Wired &amp; Wireless Sensor Nodes</vt:lpstr>
      <vt:lpstr>5. Second Generation CMS System: Wired &amp; Wireless Sensor Nodes and Networks</vt:lpstr>
      <vt:lpstr>5. Second Generation CMS System: Wired &amp; Wireless Sensor Nodes and Networks</vt:lpstr>
      <vt:lpstr>5. Second Generation CMS System: Wired &amp; Wireless Sensor Nodes and Networks</vt:lpstr>
      <vt:lpstr>5. Second Generation CMS System: Wired &amp; Wireless Sensor Nodes and Networks</vt:lpstr>
      <vt:lpstr>6. Summary and Future Work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Computer Networks</dc:title>
  <dc:creator>Paul Lin</dc:creator>
  <cp:lastModifiedBy>Lin</cp:lastModifiedBy>
  <cp:revision>291</cp:revision>
  <cp:lastPrinted>2014-04-22T16:47:59Z</cp:lastPrinted>
  <dcterms:created xsi:type="dcterms:W3CDTF">2000-01-10T19:04:23Z</dcterms:created>
  <dcterms:modified xsi:type="dcterms:W3CDTF">2014-10-09T15:08:19Z</dcterms:modified>
</cp:coreProperties>
</file>