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7" r:id="rId2"/>
    <p:sldId id="258" r:id="rId3"/>
    <p:sldId id="263" r:id="rId4"/>
    <p:sldId id="277" r:id="rId5"/>
    <p:sldId id="262" r:id="rId6"/>
    <p:sldId id="265" r:id="rId7"/>
    <p:sldId id="266" r:id="rId8"/>
    <p:sldId id="267" r:id="rId9"/>
    <p:sldId id="268" r:id="rId10"/>
    <p:sldId id="278" r:id="rId11"/>
    <p:sldId id="279" r:id="rId12"/>
    <p:sldId id="269" r:id="rId13"/>
    <p:sldId id="270" r:id="rId14"/>
    <p:sldId id="271" r:id="rId15"/>
    <p:sldId id="273" r:id="rId16"/>
    <p:sldId id="272" r:id="rId17"/>
    <p:sldId id="274" r:id="rId18"/>
    <p:sldId id="275" r:id="rId19"/>
    <p:sldId id="276" r:id="rId20"/>
    <p:sldId id="280" r:id="rId21"/>
    <p:sldId id="281" r:id="rId22"/>
    <p:sldId id="282" r:id="rId23"/>
    <p:sldId id="283" r:id="rId24"/>
    <p:sldId id="284" r:id="rId25"/>
    <p:sldId id="288" r:id="rId26"/>
    <p:sldId id="285" r:id="rId27"/>
    <p:sldId id="286" r:id="rId28"/>
    <p:sldId id="287" r:id="rId29"/>
    <p:sldId id="289" r:id="rId30"/>
    <p:sldId id="259" r:id="rId31"/>
    <p:sldId id="260" r:id="rId32"/>
    <p:sldId id="261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62" autoAdjust="0"/>
    <p:restoredTop sz="94671" autoAdjust="0"/>
  </p:normalViewPr>
  <p:slideViewPr>
    <p:cSldViewPr>
      <p:cViewPr varScale="1">
        <p:scale>
          <a:sx n="51" d="100"/>
          <a:sy n="51" d="100"/>
        </p:scale>
        <p:origin x="-102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D9760-6465-47AC-8F96-4D46F8087F1E}" type="datetimeFigureOut">
              <a:rPr lang="en-US" smtClean="0"/>
              <a:t>5/3/2013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9A948F-A32C-4109-A60A-00969465E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9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9A948F-A32C-4109-A60A-00969465EB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66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49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05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5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90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16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3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3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7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67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>
                <a:solidFill>
                  <a:prstClr val="black">
                    <a:tint val="95000"/>
                  </a:prstClr>
                </a:solidFill>
              </a:rPr>
              <a:t>4/29/2013</a:t>
            </a: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71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8077200" cy="1524000"/>
          </a:xfrm>
        </p:spPr>
        <p:txBody>
          <a:bodyPr/>
          <a:lstStyle/>
          <a:p>
            <a:r>
              <a:rPr lang="en-US" dirty="0" smtClean="0"/>
              <a:t>Auto </a:t>
            </a:r>
            <a:r>
              <a:rPr lang="en-US" dirty="0" err="1" smtClean="0"/>
              <a:t>Lynk</a:t>
            </a:r>
            <a:r>
              <a:rPr lang="en-US" dirty="0" smtClean="0"/>
              <a:t> OBD-II Scanner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8077200" cy="167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Chris Frey</a:t>
            </a:r>
          </a:p>
          <a:p>
            <a:r>
              <a:rPr lang="en-US" sz="2400" dirty="0" smtClean="0"/>
              <a:t>May 3, 2013</a:t>
            </a:r>
          </a:p>
          <a:p>
            <a:r>
              <a:rPr lang="en-US" sz="2400" dirty="0" smtClean="0"/>
              <a:t>ECET - CPET 491 Senior Design Project Phase II</a:t>
            </a:r>
          </a:p>
          <a:p>
            <a:r>
              <a:rPr lang="en-US" sz="2400" dirty="0" smtClean="0"/>
              <a:t>Project Advisor and Instructor:  Professor Paul I. Lin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362200"/>
            <a:ext cx="1447800" cy="1447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943" y="5334000"/>
            <a:ext cx="1299142" cy="129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6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Testing (Termite)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27579"/>
            <a:ext cx="8163621" cy="47244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1857233" y="327660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828800" y="4085311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828800" y="487680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14600" y="3045767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Coolant Temp:  80 (hex) = 128(decimal) </a:t>
            </a:r>
            <a:endParaRPr lang="en-US" sz="2400" dirty="0"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4600" y="3854478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Engine RPM:  0B (hex) = 11 (decimal) </a:t>
            </a:r>
            <a:endParaRPr lang="en-US" sz="2400" dirty="0"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4600" y="4645967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Vehicle Speed:  00 (hex) = 00 (decimal)</a:t>
            </a:r>
            <a:endParaRPr lang="en-US" sz="2400" dirty="0">
              <a:latin typeface="Aparajita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6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Testing (cont.)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6400800" cy="254496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95400" y="4114800"/>
            <a:ext cx="6400800" cy="2590800"/>
          </a:xfrm>
          <a:prstGeom prst="rect">
            <a:avLst/>
          </a:prstGeom>
        </p:spPr>
        <p:txBody>
          <a:bodyPr vert="horz" lIns="54864" tIns="91440" rtlCol="0">
            <a:normAutofit fontScale="850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 algn="ctr">
              <a:buFont typeface="Wingdings 2"/>
              <a:buNone/>
            </a:pP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Engine Coolant Temp</a:t>
            </a:r>
          </a:p>
          <a:p>
            <a:pPr marL="118872" indent="0" algn="ctr">
              <a:buFont typeface="Wingdings 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– 40 = (128 - 40) = 88°C = 190°F</a:t>
            </a:r>
          </a:p>
          <a:p>
            <a:pPr marL="118872" indent="0" algn="ctr">
              <a:buFont typeface="Wingdings 2"/>
              <a:buNone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118872" indent="0" algn="ctr">
              <a:buNone/>
            </a:pP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Vehicle Speed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118872" indent="0" algn="ctr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= 0 km/h = 0 MPH</a:t>
            </a:r>
          </a:p>
          <a:p>
            <a:pPr marL="118872" indent="0" algn="ctr">
              <a:buNone/>
            </a:pP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  <a:p>
            <a:pPr marL="118872" indent="0" algn="ctr">
              <a:buNone/>
            </a:pP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Engine 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RPM</a:t>
            </a:r>
          </a:p>
          <a:p>
            <a:pPr marL="118872" indent="0" algn="ctr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 * 256) / 4 = ((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* 256) / 4 =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704 RPM</a:t>
            </a:r>
          </a:p>
          <a:p>
            <a:pPr marL="118872" indent="0" algn="ctr">
              <a:buFont typeface="Wingdings 2"/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Project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9330"/>
            <a:ext cx="4460875" cy="530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249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75191"/>
            <a:ext cx="8192667" cy="4663709"/>
          </a:xfrm>
        </p:spPr>
        <p:txBody>
          <a:bodyPr>
            <a:normAutofit/>
          </a:bodyPr>
          <a:lstStyle/>
          <a:p>
            <a:r>
              <a:rPr lang="en-US" dirty="0" err="1" smtClean="0"/>
              <a:t>Soliport</a:t>
            </a:r>
            <a:r>
              <a:rPr lang="en-US" dirty="0" smtClean="0"/>
              <a:t> ELM 327 OBDII Bluetooth Adapter</a:t>
            </a:r>
          </a:p>
          <a:p>
            <a:pPr lvl="1"/>
            <a:r>
              <a:rPr lang="en-US" dirty="0" smtClean="0"/>
              <a:t>Allows communication between OBD-II port and smartphone via Bluetooth</a:t>
            </a:r>
          </a:p>
          <a:p>
            <a:pPr lvl="1"/>
            <a:r>
              <a:rPr lang="en-US" dirty="0" smtClean="0"/>
              <a:t>Bluetooth Serial Port Profile</a:t>
            </a:r>
          </a:p>
          <a:p>
            <a:pPr lvl="2"/>
            <a:r>
              <a:rPr lang="en-US" dirty="0" smtClean="0"/>
              <a:t>Emulates RS-232</a:t>
            </a:r>
          </a:p>
          <a:p>
            <a:pPr lvl="1"/>
            <a:r>
              <a:rPr lang="en-US" dirty="0" smtClean="0"/>
              <a:t>Sends and receives ASCII values</a:t>
            </a:r>
          </a:p>
          <a:p>
            <a:pPr lvl="1"/>
            <a:r>
              <a:rPr lang="en-US" dirty="0" smtClean="0"/>
              <a:t>Services one command at a </a:t>
            </a:r>
          </a:p>
          <a:p>
            <a:pPr marL="457200" lvl="1" indent="0">
              <a:buNone/>
            </a:pPr>
            <a:r>
              <a:rPr lang="en-US" dirty="0" smtClean="0"/>
              <a:t>   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45971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1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</a:t>
            </a:r>
            <a:r>
              <a:rPr lang="en-US" dirty="0" err="1" smtClean="0"/>
              <a:t>Lynk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 and easy to use</a:t>
            </a:r>
          </a:p>
          <a:p>
            <a:pPr lvl="1"/>
            <a:r>
              <a:rPr lang="en-US" dirty="0" smtClean="0"/>
              <a:t>List format</a:t>
            </a:r>
          </a:p>
          <a:p>
            <a:pPr lvl="1"/>
            <a:r>
              <a:rPr lang="en-US" dirty="0" smtClean="0"/>
              <a:t>Everything on one screen</a:t>
            </a:r>
          </a:p>
          <a:p>
            <a:r>
              <a:rPr lang="en-US" dirty="0" smtClean="0"/>
              <a:t>Meets</a:t>
            </a:r>
            <a:r>
              <a:rPr lang="en-US" dirty="0" smtClean="0"/>
              <a:t> </a:t>
            </a:r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Reads OBD-II data</a:t>
            </a:r>
          </a:p>
          <a:p>
            <a:pPr lvl="1"/>
            <a:r>
              <a:rPr lang="en-US" dirty="0" smtClean="0"/>
              <a:t>Bluetooth Connectivity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6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</a:t>
            </a:r>
            <a:r>
              <a:rPr lang="en-US" dirty="0" err="1" smtClean="0"/>
              <a:t>Lynk</a:t>
            </a:r>
            <a:r>
              <a:rPr lang="en-US" dirty="0" smtClean="0"/>
              <a:t> Design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600" y="1467179"/>
            <a:ext cx="4545708" cy="539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7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</a:t>
            </a:r>
            <a:r>
              <a:rPr lang="en-US" dirty="0" err="1" smtClean="0"/>
              <a:t>Lynk</a:t>
            </a:r>
            <a:r>
              <a:rPr lang="en-US" dirty="0" smtClean="0"/>
              <a:t>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Establish constant data flow between ECU and Android device</a:t>
            </a:r>
          </a:p>
          <a:p>
            <a:r>
              <a:rPr lang="en-US" dirty="0" smtClean="0"/>
              <a:t>Uses Java Switch statement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7" y="2209800"/>
            <a:ext cx="860699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47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</a:t>
            </a:r>
            <a:r>
              <a:rPr lang="en-US" dirty="0" err="1" smtClean="0"/>
              <a:t>Lynk</a:t>
            </a:r>
            <a:r>
              <a:rPr lang="en-US" dirty="0"/>
              <a:t> </a:t>
            </a:r>
            <a:r>
              <a:rPr lang="en-US" dirty="0" smtClean="0"/>
              <a:t>– The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Eclipse IDE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Android Software Development Kit (SDK)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Android Virtual Device (AVD)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9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BluetoothChat</a:t>
            </a:r>
            <a:r>
              <a:rPr lang="en-US" dirty="0" smtClean="0"/>
              <a:t>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382000" cy="4625609"/>
          </a:xfrm>
        </p:spPr>
        <p:txBody>
          <a:bodyPr/>
          <a:lstStyle/>
          <a:p>
            <a:r>
              <a:rPr lang="en-US" dirty="0" smtClean="0"/>
              <a:t>Enables Bluetooth</a:t>
            </a:r>
          </a:p>
          <a:p>
            <a:r>
              <a:rPr lang="en-US" dirty="0" smtClean="0"/>
              <a:t>Scans for nearby Bluetooth devices</a:t>
            </a:r>
          </a:p>
          <a:p>
            <a:r>
              <a:rPr lang="en-US" dirty="0" smtClean="0"/>
              <a:t>Connects to a Bluetooth device</a:t>
            </a:r>
          </a:p>
          <a:p>
            <a:pPr lvl="1"/>
            <a:r>
              <a:rPr lang="en-US" dirty="0" smtClean="0"/>
              <a:t>Creates socket to communicate between 2 devices</a:t>
            </a:r>
          </a:p>
          <a:p>
            <a:r>
              <a:rPr lang="en-US" dirty="0" smtClean="0"/>
              <a:t>Modified Universally Unique Identifier (UUID)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419600"/>
            <a:ext cx="7404817" cy="2081093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 rot="18033209">
            <a:off x="6477000" y="5460146"/>
            <a:ext cx="762000" cy="5596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78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Sending Requests to the ECU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cs typeface="Aparajita" pitchFamily="34" charset="0"/>
              </a:rPr>
              <a:t>Start Transmission with “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01 00</a:t>
            </a:r>
            <a:r>
              <a:rPr lang="en-US" dirty="0" smtClean="0">
                <a:cs typeface="Aparajita" pitchFamily="34" charset="0"/>
              </a:rPr>
              <a:t>” </a:t>
            </a:r>
            <a:r>
              <a:rPr lang="en-US" dirty="0" smtClean="0">
                <a:cs typeface="Aparajita" pitchFamily="34" charset="0"/>
              </a:rPr>
              <a:t>message</a:t>
            </a:r>
          </a:p>
          <a:p>
            <a:r>
              <a:rPr lang="en-US" dirty="0" err="1" smtClean="0">
                <a:cs typeface="Aparajita" pitchFamily="34" charset="0"/>
              </a:rPr>
              <a:t>getData</a:t>
            </a:r>
            <a:r>
              <a:rPr lang="en-US" dirty="0" smtClean="0">
                <a:cs typeface="Aparajita" pitchFamily="34" charset="0"/>
              </a:rPr>
              <a:t>() method</a:t>
            </a:r>
          </a:p>
          <a:p>
            <a:endParaRPr lang="en-US" dirty="0">
              <a:latin typeface="Aparajita" pitchFamily="34" charset="0"/>
              <a:cs typeface="Aparajit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86270"/>
            <a:ext cx="5987950" cy="342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Goals</a:t>
            </a:r>
          </a:p>
          <a:p>
            <a:r>
              <a:rPr lang="en-US" dirty="0" smtClean="0"/>
              <a:t>Motivation</a:t>
            </a:r>
          </a:p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Problem Statement / Solution</a:t>
            </a:r>
          </a:p>
          <a:p>
            <a:r>
              <a:rPr lang="en-US" dirty="0" smtClean="0"/>
              <a:t>Project Research</a:t>
            </a:r>
          </a:p>
          <a:p>
            <a:r>
              <a:rPr lang="en-US" dirty="0" smtClean="0"/>
              <a:t>Overall Project Design</a:t>
            </a:r>
          </a:p>
          <a:p>
            <a:r>
              <a:rPr lang="en-US" dirty="0" smtClean="0"/>
              <a:t>Hardware Interface</a:t>
            </a:r>
          </a:p>
          <a:p>
            <a:r>
              <a:rPr lang="en-US" dirty="0" smtClean="0"/>
              <a:t>Software Design</a:t>
            </a:r>
          </a:p>
          <a:p>
            <a:r>
              <a:rPr lang="en-US" dirty="0" smtClean="0"/>
              <a:t>Testing and Integration</a:t>
            </a:r>
          </a:p>
          <a:p>
            <a:r>
              <a:rPr lang="en-US" dirty="0" smtClean="0"/>
              <a:t>Project Management</a:t>
            </a:r>
          </a:p>
          <a:p>
            <a:r>
              <a:rPr lang="en-US" dirty="0" smtClean="0"/>
              <a:t>Conclusion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76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Parsing the Incoming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 Expressions</a:t>
            </a:r>
          </a:p>
          <a:p>
            <a:r>
              <a:rPr lang="en-US" dirty="0" smtClean="0"/>
              <a:t>Switch Statement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99319"/>
            <a:ext cx="6180474" cy="3667534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5101530">
            <a:off x="5943600" y="3810000"/>
            <a:ext cx="4572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1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Resetting Trouble Codes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Easiest to implement</a:t>
            </a:r>
          </a:p>
          <a:p>
            <a:r>
              <a:rPr lang="en-US" dirty="0" err="1" smtClean="0"/>
              <a:t>clearCodes</a:t>
            </a:r>
            <a:r>
              <a:rPr lang="en-US" dirty="0" smtClean="0"/>
              <a:t>()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1400"/>
            <a:ext cx="7836697" cy="24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Testing and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51430" y="1866975"/>
            <a:ext cx="5515970" cy="23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52600"/>
            <a:ext cx="2614613" cy="464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1430" y="4800600"/>
            <a:ext cx="574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(A * 256)/4 = ((18) * 256) / 4 = 1152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143000" y="3180671"/>
            <a:ext cx="609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52600" y="2996005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12(hex) = 18 (decimal)</a:t>
            </a:r>
            <a:endParaRPr lang="en-US" sz="2400" dirty="0">
              <a:latin typeface="Aparajita" pitchFamily="34" charset="0"/>
              <a:cs typeface="Aparajit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and Integration (cont.)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74825"/>
            <a:ext cx="2672655" cy="475138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1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of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requirements validated in 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95" y="2743200"/>
            <a:ext cx="4195283" cy="3437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366" y="2596968"/>
            <a:ext cx="2183908" cy="388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4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Validation of Requirements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Diagnostic Trouble Code </a:t>
            </a:r>
            <a:r>
              <a:rPr lang="en-US" dirty="0" smtClean="0"/>
              <a:t>Reader</a:t>
            </a:r>
            <a:endParaRPr lang="en-US" dirty="0" smtClean="0"/>
          </a:p>
          <a:p>
            <a:pPr lvl="1"/>
            <a:r>
              <a:rPr lang="en-US" dirty="0" smtClean="0"/>
              <a:t>Deadline approaching</a:t>
            </a:r>
          </a:p>
          <a:p>
            <a:pPr lvl="1"/>
            <a:r>
              <a:rPr lang="en-US" dirty="0" smtClean="0"/>
              <a:t>Code more difficult than expected</a:t>
            </a:r>
          </a:p>
          <a:p>
            <a:pPr lvl="2"/>
            <a:r>
              <a:rPr lang="en-US" dirty="0" smtClean="0"/>
              <a:t>Sheer number of codes</a:t>
            </a:r>
          </a:p>
          <a:p>
            <a:pPr lvl="2"/>
            <a:endParaRPr lang="en-US" dirty="0"/>
          </a:p>
          <a:p>
            <a:r>
              <a:rPr lang="en-US" dirty="0" smtClean="0"/>
              <a:t>Will be implemented in future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 of Materials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880292"/>
              </p:ext>
            </p:extLst>
          </p:nvPr>
        </p:nvGraphicFramePr>
        <p:xfrm>
          <a:off x="-3" y="1447801"/>
          <a:ext cx="9144002" cy="51424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19603"/>
                <a:gridCol w="3886200"/>
                <a:gridCol w="838199"/>
              </a:tblGrid>
              <a:tr h="369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Description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Supplier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Price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11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Soliport</a:t>
                      </a:r>
                      <a:r>
                        <a:rPr lang="en-US" sz="1800" dirty="0">
                          <a:effectLst/>
                        </a:rPr>
                        <a:t> ELM 327 OBD-II Bluetooth Adapter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www.amazon.com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$22.43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215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RocketFish</a:t>
                      </a:r>
                      <a:r>
                        <a:rPr lang="en-US" sz="1800" dirty="0">
                          <a:effectLst/>
                        </a:rPr>
                        <a:t> Micro Bluetooth Adapter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Best Buy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$20.00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97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Window 7 PC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Myself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$0.00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89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Java SE Development Kit (JDK) 6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www.oracle.com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$0.00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5486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Android Software Development Kit (SDK)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Includes:  Eclipse ADT plugin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Android SDK tools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Android Platform-tools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developer.android.com/</a:t>
                      </a:r>
                      <a:r>
                        <a:rPr lang="en-US" sz="1800" dirty="0" err="1">
                          <a:effectLst/>
                        </a:rPr>
                        <a:t>sdk</a:t>
                      </a:r>
                      <a:r>
                        <a:rPr lang="en-US" sz="1800" dirty="0">
                          <a:effectLst/>
                        </a:rPr>
                        <a:t>/index.html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$0.00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627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Samsung Galaxy Nexus smartphone</a:t>
                      </a:r>
                      <a:endParaRPr lang="en-US" sz="16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w/ Android 4.2.2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Myself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$0.00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69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$42.43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Breakdown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6765626"/>
              </p:ext>
            </p:extLst>
          </p:nvPr>
        </p:nvGraphicFramePr>
        <p:xfrm>
          <a:off x="0" y="1371597"/>
          <a:ext cx="9144000" cy="49530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/>
                <a:gridCol w="2438400"/>
                <a:gridCol w="3048000"/>
              </a:tblGrid>
              <a:tr h="110652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Tasks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Estimated Hours</a:t>
                      </a:r>
                      <a:r>
                        <a:rPr lang="en-US" sz="2400" baseline="0" dirty="0" smtClean="0"/>
                        <a:t> of Completion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Actual Hours</a:t>
                      </a:r>
                      <a:endParaRPr lang="en-US" sz="2400" dirty="0"/>
                    </a:p>
                  </a:txBody>
                  <a:tcPr/>
                </a:tc>
              </a:tr>
              <a:tr h="641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System</a:t>
                      </a:r>
                      <a:r>
                        <a:rPr lang="en-US" sz="2400" baseline="0" dirty="0" smtClean="0"/>
                        <a:t>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40</a:t>
                      </a:r>
                      <a:endParaRPr lang="en-US" sz="2400" dirty="0"/>
                    </a:p>
                  </a:txBody>
                  <a:tcPr/>
                </a:tc>
              </a:tr>
              <a:tr h="641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Assembly Phase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77</a:t>
                      </a:r>
                      <a:endParaRPr lang="en-US" sz="2400" dirty="0"/>
                    </a:p>
                  </a:txBody>
                  <a:tcPr/>
                </a:tc>
              </a:tr>
              <a:tr h="641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System Testing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35</a:t>
                      </a:r>
                      <a:endParaRPr lang="en-US" sz="2400" dirty="0"/>
                    </a:p>
                  </a:txBody>
                  <a:tcPr/>
                </a:tc>
              </a:tr>
              <a:tr h="641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Final Report</a:t>
                      </a:r>
                      <a:r>
                        <a:rPr lang="en-US" sz="2400" baseline="0" dirty="0" smtClean="0"/>
                        <a:t> Development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32</a:t>
                      </a:r>
                      <a:endParaRPr lang="en-US" sz="2400" dirty="0"/>
                    </a:p>
                  </a:txBody>
                  <a:tcPr/>
                </a:tc>
              </a:tr>
              <a:tr h="6410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Presentation</a:t>
                      </a:r>
                      <a:r>
                        <a:rPr lang="en-US" sz="2400" baseline="0" dirty="0" smtClean="0"/>
                        <a:t> Development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/>
                </a:tc>
              </a:tr>
              <a:tr h="64108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150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191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75191"/>
            <a:ext cx="8458200" cy="4625609"/>
          </a:xfrm>
        </p:spPr>
        <p:txBody>
          <a:bodyPr/>
          <a:lstStyle/>
          <a:p>
            <a:r>
              <a:rPr lang="en-US" dirty="0" smtClean="0"/>
              <a:t>System Design Completed – February 18, 2013</a:t>
            </a:r>
          </a:p>
          <a:p>
            <a:pPr lvl="1"/>
            <a:r>
              <a:rPr lang="en-US" dirty="0" smtClean="0"/>
              <a:t>Research</a:t>
            </a:r>
          </a:p>
          <a:p>
            <a:r>
              <a:rPr lang="en-US" dirty="0" smtClean="0"/>
              <a:t>Assembly Phase Completed – April 3, 2013</a:t>
            </a:r>
          </a:p>
          <a:p>
            <a:pPr lvl="1"/>
            <a:r>
              <a:rPr lang="en-US" dirty="0" smtClean="0"/>
              <a:t>Write Auto </a:t>
            </a:r>
            <a:r>
              <a:rPr lang="en-US" dirty="0" err="1" smtClean="0"/>
              <a:t>Lynk</a:t>
            </a:r>
            <a:endParaRPr lang="en-US" dirty="0" smtClean="0"/>
          </a:p>
          <a:p>
            <a:r>
              <a:rPr lang="en-US" dirty="0" smtClean="0"/>
              <a:t>System Integration Completed – April 25, 2013</a:t>
            </a:r>
          </a:p>
          <a:p>
            <a:pPr lvl="1"/>
            <a:r>
              <a:rPr lang="en-US" dirty="0" smtClean="0"/>
              <a:t>Testing</a:t>
            </a:r>
          </a:p>
          <a:p>
            <a:r>
              <a:rPr lang="en-US" dirty="0" smtClean="0"/>
              <a:t>Final Report Complete – May 2, 2013</a:t>
            </a:r>
          </a:p>
          <a:p>
            <a:r>
              <a:rPr lang="en-US" dirty="0" smtClean="0"/>
              <a:t>Presentation Complete – May 3,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5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Time Constraints are crucial</a:t>
            </a:r>
          </a:p>
          <a:p>
            <a:r>
              <a:rPr lang="en-US" dirty="0" smtClean="0"/>
              <a:t>Attention to detail</a:t>
            </a:r>
          </a:p>
          <a:p>
            <a:r>
              <a:rPr lang="en-US" dirty="0" smtClean="0"/>
              <a:t>Organizational skills</a:t>
            </a:r>
          </a:p>
          <a:p>
            <a:r>
              <a:rPr lang="en-US" dirty="0"/>
              <a:t>OBD-II</a:t>
            </a:r>
          </a:p>
          <a:p>
            <a:r>
              <a:rPr lang="en-US" dirty="0" smtClean="0"/>
              <a:t>Programming fear conquered!!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1"/>
            <a:ext cx="86868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On-Board </a:t>
            </a:r>
            <a:r>
              <a:rPr lang="en-US" dirty="0"/>
              <a:t>Diagnostic-II (OBD-II) scanner.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Android-based</a:t>
            </a:r>
          </a:p>
          <a:p>
            <a:pPr lvl="1"/>
            <a:r>
              <a:rPr lang="en-US" dirty="0" smtClean="0"/>
              <a:t>Connection </a:t>
            </a:r>
            <a:r>
              <a:rPr lang="en-US" dirty="0"/>
              <a:t>to an OBD-II Bluetooth adapter</a:t>
            </a:r>
          </a:p>
          <a:p>
            <a:pPr lvl="1"/>
            <a:r>
              <a:rPr lang="en-US" dirty="0" smtClean="0"/>
              <a:t>Monitor various </a:t>
            </a:r>
            <a:r>
              <a:rPr lang="en-US" dirty="0"/>
              <a:t>vehicle </a:t>
            </a:r>
            <a:r>
              <a:rPr lang="en-US" dirty="0" smtClean="0"/>
              <a:t>subsystems.</a:t>
            </a:r>
          </a:p>
          <a:p>
            <a:pPr lvl="1"/>
            <a:r>
              <a:rPr lang="en-US" dirty="0" smtClean="0"/>
              <a:t>Users </a:t>
            </a:r>
            <a:r>
              <a:rPr lang="en-US" dirty="0"/>
              <a:t>able to identify </a:t>
            </a:r>
            <a:r>
              <a:rPr lang="en-US" dirty="0" smtClean="0"/>
              <a:t>problems </a:t>
            </a:r>
            <a:r>
              <a:rPr lang="en-US" dirty="0"/>
              <a:t>with their </a:t>
            </a:r>
            <a:r>
              <a:rPr lang="en-US" dirty="0" smtClean="0"/>
              <a:t>vehicles.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41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Provided research for OBD-II and Android</a:t>
            </a:r>
          </a:p>
          <a:p>
            <a:r>
              <a:rPr lang="en-US" dirty="0" smtClean="0"/>
              <a:t>Auto </a:t>
            </a:r>
            <a:r>
              <a:rPr lang="en-US" dirty="0" err="1" smtClean="0"/>
              <a:t>Lynk</a:t>
            </a:r>
            <a:r>
              <a:rPr lang="en-US" dirty="0" smtClean="0"/>
              <a:t> OBD-II Scanning system was successful, although not complete</a:t>
            </a:r>
          </a:p>
          <a:p>
            <a:r>
              <a:rPr lang="en-US" dirty="0" smtClean="0"/>
              <a:t>More features to be added in future</a:t>
            </a:r>
          </a:p>
          <a:p>
            <a:pPr lvl="1"/>
            <a:r>
              <a:rPr lang="en-US" dirty="0" smtClean="0"/>
              <a:t>DTC reader</a:t>
            </a:r>
          </a:p>
          <a:p>
            <a:pPr lvl="1"/>
            <a:r>
              <a:rPr lang="en-US" smtClean="0"/>
              <a:t>Others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63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en-US" sz="6000" dirty="0" smtClean="0"/>
              <a:t>Questions??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pic>
        <p:nvPicPr>
          <p:cNvPr id="4" name="Auto Lynk Demo (final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676400"/>
            <a:ext cx="6167438" cy="46259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2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Conquer my fear of programming</a:t>
            </a:r>
          </a:p>
          <a:p>
            <a:r>
              <a:rPr lang="en-US" dirty="0" smtClean="0"/>
              <a:t>Interest in smartphones</a:t>
            </a:r>
          </a:p>
          <a:p>
            <a:r>
              <a:rPr lang="en-US" dirty="0" smtClean="0"/>
              <a:t>Interest in automotive systems</a:t>
            </a:r>
          </a:p>
          <a:p>
            <a:endParaRPr lang="en-US" dirty="0"/>
          </a:p>
          <a:p>
            <a:r>
              <a:rPr lang="en-US" dirty="0" smtClean="0"/>
              <a:t>Combining these = success?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History of On-Board Diagnostics</a:t>
            </a:r>
          </a:p>
          <a:p>
            <a:pPr lvl="1"/>
            <a:r>
              <a:rPr lang="en-US" dirty="0" smtClean="0"/>
              <a:t>1950’s - Problems diagnosed by hand</a:t>
            </a:r>
          </a:p>
          <a:p>
            <a:pPr lvl="1"/>
            <a:r>
              <a:rPr lang="en-US" dirty="0" smtClean="0"/>
              <a:t>1960’s - Vehicles became more complex</a:t>
            </a:r>
          </a:p>
          <a:p>
            <a:pPr lvl="2"/>
            <a:r>
              <a:rPr lang="en-US" dirty="0" smtClean="0"/>
              <a:t>Humans being removed from the loop</a:t>
            </a:r>
          </a:p>
          <a:p>
            <a:pPr lvl="1"/>
            <a:r>
              <a:rPr lang="en-US" dirty="0" smtClean="0"/>
              <a:t>1980’s - Emerging </a:t>
            </a:r>
            <a:r>
              <a:rPr lang="en-US" dirty="0"/>
              <a:t>emission standards</a:t>
            </a:r>
          </a:p>
          <a:p>
            <a:pPr lvl="2"/>
            <a:r>
              <a:rPr lang="en-US" dirty="0"/>
              <a:t>Malfunction Indicator Lamp (MIL) became required</a:t>
            </a:r>
          </a:p>
          <a:p>
            <a:pPr lvl="1"/>
            <a:r>
              <a:rPr lang="en-US" dirty="0" smtClean="0"/>
              <a:t>1987 - California </a:t>
            </a:r>
            <a:r>
              <a:rPr lang="en-US" dirty="0"/>
              <a:t>required  OBD-I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5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OBD-II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Vehicles produced after 1996</a:t>
            </a:r>
          </a:p>
          <a:p>
            <a:r>
              <a:rPr lang="en-US" dirty="0" smtClean="0"/>
              <a:t>Monitors various vehicle subsystems (Body, Powertrain, Chassis, Network)</a:t>
            </a:r>
          </a:p>
          <a:p>
            <a:pPr lvl="1"/>
            <a:r>
              <a:rPr lang="en-US" dirty="0" smtClean="0"/>
              <a:t>Values such as:</a:t>
            </a:r>
          </a:p>
          <a:p>
            <a:pPr lvl="2"/>
            <a:r>
              <a:rPr lang="en-US" dirty="0" smtClean="0"/>
              <a:t>Engine Load, Oxygen Sensor Voltage, MPH, RPM</a:t>
            </a:r>
          </a:p>
          <a:p>
            <a:r>
              <a:rPr lang="en-US" dirty="0" smtClean="0"/>
              <a:t>Diagnostic Trouble Code (DTC)</a:t>
            </a:r>
          </a:p>
          <a:p>
            <a:pPr lvl="1"/>
            <a:r>
              <a:rPr lang="en-US" dirty="0" smtClean="0"/>
              <a:t>Stored when MIL illuminates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/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read OBD-II data?</a:t>
            </a:r>
          </a:p>
          <a:p>
            <a:r>
              <a:rPr lang="en-US" dirty="0" smtClean="0"/>
              <a:t>Where do we access it?</a:t>
            </a:r>
          </a:p>
          <a:p>
            <a:endParaRPr lang="en-US" dirty="0" smtClean="0"/>
          </a:p>
          <a:p>
            <a:r>
              <a:rPr lang="en-US" dirty="0" smtClean="0"/>
              <a:t>Answer:</a:t>
            </a:r>
          </a:p>
          <a:p>
            <a:pPr lvl="1"/>
            <a:r>
              <a:rPr lang="en-US" dirty="0" smtClean="0"/>
              <a:t>Adapter</a:t>
            </a:r>
          </a:p>
          <a:p>
            <a:pPr lvl="1"/>
            <a:r>
              <a:rPr lang="en-US" dirty="0" smtClean="0"/>
              <a:t>Application that allows OBD-II data to be read on a smartphone.</a:t>
            </a:r>
          </a:p>
          <a:p>
            <a:pPr lvl="1"/>
            <a:r>
              <a:rPr lang="en-US" dirty="0" smtClean="0"/>
              <a:t>Reset DTCs when vehicle problem has been solved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261585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OBD-II Specifications</a:t>
            </a:r>
          </a:p>
          <a:p>
            <a:pPr lvl="1"/>
            <a:r>
              <a:rPr lang="en-US" dirty="0" smtClean="0"/>
              <a:t>Standardized hardware interface</a:t>
            </a:r>
          </a:p>
          <a:p>
            <a:pPr lvl="1"/>
            <a:r>
              <a:rPr lang="en-US" dirty="0" smtClean="0"/>
              <a:t>Presented in C/C++ programming language</a:t>
            </a:r>
          </a:p>
          <a:p>
            <a:pPr lvl="1"/>
            <a:r>
              <a:rPr lang="en-US" dirty="0" smtClean="0"/>
              <a:t>Parameter ID (PID) message is sent to the vehicles Engine Control Unit (ECU)</a:t>
            </a:r>
          </a:p>
          <a:p>
            <a:pPr lvl="1"/>
            <a:r>
              <a:rPr lang="en-US" dirty="0" smtClean="0"/>
              <a:t>Value returned in hexadecimal format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OBD-II Specifications (cont.)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313A5-AAB1-4292-981C-DD81316EB5EE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928274"/>
              </p:ext>
            </p:extLst>
          </p:nvPr>
        </p:nvGraphicFramePr>
        <p:xfrm>
          <a:off x="-13648" y="1447801"/>
          <a:ext cx="9144000" cy="5413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198"/>
                <a:gridCol w="2869636"/>
                <a:gridCol w="1122902"/>
                <a:gridCol w="1186163"/>
                <a:gridCol w="1344318"/>
                <a:gridCol w="1818783"/>
              </a:tblGrid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PID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Description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 Value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Max Value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Units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Formula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04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Engine Load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* 100 / 255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Engine Coolant Temperature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- 40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Fuel Trim Bank 1 Sensor 1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99.22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(A-128) * 100/128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Fuel Trim Bank 1 Sensor 2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-100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99.22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(A-128) * 100/128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0B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Intake Manifold Pressure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kPa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0C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RPM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16,383.75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Rpm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(A*256) / 4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0D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Speed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255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Km/h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0E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Timing Advance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-64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63.5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A/2 - 64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0F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Intake Air Temperature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-40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215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°F/°C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– 40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0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Throttle Position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A*100/255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918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Oxygen Sensor Bank 1 Sensor 1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1.275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Volts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A/200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348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Oxygen Sensor Bank 1 Sensor 2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1.275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Volts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A/200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68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 RV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Voltage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Volts</a:t>
                      </a:r>
                      <a:endParaRPr lang="en-US" sz="1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1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0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</TotalTime>
  <Words>956</Words>
  <Application>Microsoft Office PowerPoint</Application>
  <PresentationFormat>On-screen Show (4:3)</PresentationFormat>
  <Paragraphs>318</Paragraphs>
  <Slides>32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Module</vt:lpstr>
      <vt:lpstr>Auto Lynk OBD-II Scanner</vt:lpstr>
      <vt:lpstr>Summary</vt:lpstr>
      <vt:lpstr>Goals</vt:lpstr>
      <vt:lpstr>Motivation </vt:lpstr>
      <vt:lpstr>Introduction</vt:lpstr>
      <vt:lpstr>OBD-II</vt:lpstr>
      <vt:lpstr>Problem / Solution</vt:lpstr>
      <vt:lpstr>Project Research</vt:lpstr>
      <vt:lpstr>OBD-II Specifications (cont.)</vt:lpstr>
      <vt:lpstr>Initial Testing (Termite)</vt:lpstr>
      <vt:lpstr>Initial Testing (cont.)</vt:lpstr>
      <vt:lpstr>Overall Project Design</vt:lpstr>
      <vt:lpstr>Hardware Interface</vt:lpstr>
      <vt:lpstr>Auto Lynk Design</vt:lpstr>
      <vt:lpstr>Auto Lynk Design</vt:lpstr>
      <vt:lpstr>Auto Lynk Algorithm</vt:lpstr>
      <vt:lpstr>Auto Lynk – The Code</vt:lpstr>
      <vt:lpstr>BluetoothChat Example</vt:lpstr>
      <vt:lpstr>Sending Requests to the ECU</vt:lpstr>
      <vt:lpstr>Parsing the Incoming Data</vt:lpstr>
      <vt:lpstr>Resetting Trouble Codes</vt:lpstr>
      <vt:lpstr>Testing and Integration</vt:lpstr>
      <vt:lpstr>Testing and Integration (cont.)</vt:lpstr>
      <vt:lpstr>Validation of Requirements</vt:lpstr>
      <vt:lpstr>Validation of Requirements (cont.)</vt:lpstr>
      <vt:lpstr>Bill of Materials</vt:lpstr>
      <vt:lpstr>Work Breakdown</vt:lpstr>
      <vt:lpstr>Schedule</vt:lpstr>
      <vt:lpstr>Lessons Learned</vt:lpstr>
      <vt:lpstr>Conclusion</vt:lpstr>
      <vt:lpstr>PowerPoint Presentation</vt:lpstr>
      <vt:lpstr>Demo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 Lynk OBD-II Scanner</dc:title>
  <dc:creator>Chris</dc:creator>
  <cp:lastModifiedBy>Chris</cp:lastModifiedBy>
  <cp:revision>40</cp:revision>
  <cp:lastPrinted>2013-05-02T20:15:50Z</cp:lastPrinted>
  <dcterms:created xsi:type="dcterms:W3CDTF">2013-04-29T12:25:21Z</dcterms:created>
  <dcterms:modified xsi:type="dcterms:W3CDTF">2013-05-03T08:59:26Z</dcterms:modified>
</cp:coreProperties>
</file>